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286" r:id="rId3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>
        <p:scale>
          <a:sx n="52" d="100"/>
          <a:sy n="52" d="100"/>
        </p:scale>
        <p:origin x="-51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4A47393-4F72-4088-B38E-C1E5D6F7FF8A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40A114-3ED4-4079-BD66-D229787543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443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1932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472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580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9793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782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9039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2676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2357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3284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3755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7796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1818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980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245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7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9905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4EDDBCD-7E65-4BD5-AD0C-52067F19ED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16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E0DFADD-2C0B-4DFC-B000-8EA273E905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0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070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73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672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646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343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839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961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915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147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5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1371601"/>
            <a:ext cx="6096000" cy="376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Chemical Reaction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Salah N.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Farhan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Senior lecturer. Chem. Eng. Dept.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 of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Diyala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r>
              <a:rPr lang="en-US" sz="36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n-Equal Sized CSTR in series</a:t>
            </a:r>
          </a:p>
        </p:txBody>
      </p:sp>
      <p:pic>
        <p:nvPicPr>
          <p:cNvPr id="2191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47800"/>
            <a:ext cx="6553200" cy="442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9140" name="Line 4"/>
          <p:cNvSpPr>
            <a:spLocks noChangeShapeType="1"/>
          </p:cNvSpPr>
          <p:nvPr/>
        </p:nvSpPr>
        <p:spPr bwMode="auto">
          <a:xfrm>
            <a:off x="1524000" y="609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6539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7772400" cy="685800"/>
          </a:xfrm>
        </p:spPr>
        <p:txBody>
          <a:bodyPr/>
          <a:lstStyle/>
          <a:p>
            <a:r>
              <a:rPr lang="en-US" sz="36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n-Equal Sized CSTR in Parallel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3200" y="4572000"/>
            <a:ext cx="3810000" cy="1752600"/>
          </a:xfrm>
          <a:noFill/>
          <a:ln/>
        </p:spPr>
        <p:txBody>
          <a:bodyPr/>
          <a:lstStyle/>
          <a:p>
            <a:pPr marL="0" indent="0" algn="ctr">
              <a:buNone/>
            </a:pPr>
            <a:r>
              <a:rPr lang="en-US">
                <a:solidFill>
                  <a:srgbClr val="800000"/>
                </a:solidFill>
              </a:rPr>
              <a:t>What is the “conversion” of the mixed stream ?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1524001" y="2514600"/>
            <a:ext cx="784225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i="1"/>
              <a:t>C</a:t>
            </a:r>
            <a:r>
              <a:rPr lang="en-US" b="1" i="1" baseline="-25000"/>
              <a:t>AO</a:t>
            </a:r>
          </a:p>
          <a:p>
            <a:endParaRPr lang="en-US" sz="1000" b="1" i="1" baseline="-25000"/>
          </a:p>
          <a:p>
            <a:r>
              <a:rPr lang="en-US" b="1" i="1">
                <a:solidFill>
                  <a:srgbClr val="008000"/>
                </a:solidFill>
              </a:rPr>
              <a:t>X=0</a:t>
            </a:r>
          </a:p>
          <a:p>
            <a:r>
              <a:rPr lang="en-US" b="1" i="1">
                <a:solidFill>
                  <a:srgbClr val="008000"/>
                </a:solidFill>
              </a:rPr>
              <a:t>v</a:t>
            </a:r>
            <a:r>
              <a:rPr lang="en-US" b="1" i="1" baseline="-25000">
                <a:solidFill>
                  <a:srgbClr val="008000"/>
                </a:solidFill>
              </a:rPr>
              <a:t>0</a:t>
            </a:r>
            <a:endParaRPr lang="en-US" b="1" i="1"/>
          </a:p>
        </p:txBody>
      </p:sp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4419600" y="5257801"/>
            <a:ext cx="927100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i="1"/>
              <a:t>C</a:t>
            </a:r>
            <a:r>
              <a:rPr lang="en-US" b="1" i="1" baseline="-25000"/>
              <a:t>An</a:t>
            </a:r>
          </a:p>
          <a:p>
            <a:endParaRPr lang="en-US" sz="1000" b="1" i="1" baseline="-25000"/>
          </a:p>
          <a:p>
            <a:r>
              <a:rPr lang="en-US" b="1" i="1">
                <a:solidFill>
                  <a:srgbClr val="008000"/>
                </a:solidFill>
              </a:rPr>
              <a:t>X=X</a:t>
            </a:r>
            <a:r>
              <a:rPr lang="en-US" b="1" i="1" baseline="-25000">
                <a:solidFill>
                  <a:srgbClr val="008000"/>
                </a:solidFill>
              </a:rPr>
              <a:t>n</a:t>
            </a:r>
            <a:endParaRPr lang="en-US" b="1"/>
          </a:p>
        </p:txBody>
      </p:sp>
      <p:grpSp>
        <p:nvGrpSpPr>
          <p:cNvPr id="220166" name="Group 6"/>
          <p:cNvGrpSpPr>
            <a:grpSpLocks/>
          </p:cNvGrpSpPr>
          <p:nvPr/>
        </p:nvGrpSpPr>
        <p:grpSpPr bwMode="auto">
          <a:xfrm>
            <a:off x="3581400" y="5334000"/>
            <a:ext cx="685800" cy="1106488"/>
            <a:chOff x="1091" y="743"/>
            <a:chExt cx="764" cy="925"/>
          </a:xfrm>
        </p:grpSpPr>
        <p:sp>
          <p:nvSpPr>
            <p:cNvPr id="220167" name="AutoShape 7"/>
            <p:cNvSpPr>
              <a:spLocks noChangeArrowheads="1"/>
            </p:cNvSpPr>
            <p:nvPr/>
          </p:nvSpPr>
          <p:spPr bwMode="auto">
            <a:xfrm>
              <a:off x="1091" y="887"/>
              <a:ext cx="764" cy="781"/>
            </a:xfrm>
            <a:prstGeom prst="flowChartMagneticDisk">
              <a:avLst/>
            </a:prstGeom>
            <a:gradFill rotWithShape="0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50000">
                  <a:srgbClr val="3366FF"/>
                </a:gs>
                <a:gs pos="100000">
                  <a:srgbClr val="3366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0168" name="AutoShape 8"/>
            <p:cNvSpPr>
              <a:spLocks noChangeArrowheads="1"/>
            </p:cNvSpPr>
            <p:nvPr/>
          </p:nvSpPr>
          <p:spPr bwMode="auto">
            <a:xfrm>
              <a:off x="1091" y="743"/>
              <a:ext cx="764" cy="898"/>
            </a:xfrm>
            <a:prstGeom prst="can">
              <a:avLst>
                <a:gd name="adj" fmla="val 2369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</p:grpSp>
      <p:sp>
        <p:nvSpPr>
          <p:cNvPr id="220169" name="Text Box 9"/>
          <p:cNvSpPr txBox="1">
            <a:spLocks noChangeArrowheads="1"/>
          </p:cNvSpPr>
          <p:nvPr/>
        </p:nvSpPr>
        <p:spPr bwMode="auto">
          <a:xfrm>
            <a:off x="4572000" y="2438401"/>
            <a:ext cx="927100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i="1"/>
              <a:t>C</a:t>
            </a:r>
            <a:r>
              <a:rPr lang="en-US" b="1" i="1" baseline="-25000"/>
              <a:t>A2</a:t>
            </a:r>
          </a:p>
          <a:p>
            <a:endParaRPr lang="en-US" sz="1000" b="1" i="1" baseline="-25000"/>
          </a:p>
          <a:p>
            <a:r>
              <a:rPr lang="en-US" b="1" i="1">
                <a:solidFill>
                  <a:srgbClr val="008000"/>
                </a:solidFill>
              </a:rPr>
              <a:t>X=X</a:t>
            </a:r>
            <a:r>
              <a:rPr lang="en-US" b="1" i="1" baseline="-25000">
                <a:solidFill>
                  <a:srgbClr val="008000"/>
                </a:solidFill>
              </a:rPr>
              <a:t>2</a:t>
            </a:r>
            <a:endParaRPr lang="en-US" b="1"/>
          </a:p>
        </p:txBody>
      </p:sp>
      <p:grpSp>
        <p:nvGrpSpPr>
          <p:cNvPr id="220170" name="Group 10"/>
          <p:cNvGrpSpPr>
            <a:grpSpLocks/>
          </p:cNvGrpSpPr>
          <p:nvPr/>
        </p:nvGrpSpPr>
        <p:grpSpPr bwMode="auto">
          <a:xfrm>
            <a:off x="3581400" y="914400"/>
            <a:ext cx="685800" cy="1106488"/>
            <a:chOff x="768" y="960"/>
            <a:chExt cx="432" cy="697"/>
          </a:xfrm>
        </p:grpSpPr>
        <p:grpSp>
          <p:nvGrpSpPr>
            <p:cNvPr id="220171" name="Group 11"/>
            <p:cNvGrpSpPr>
              <a:grpSpLocks/>
            </p:cNvGrpSpPr>
            <p:nvPr/>
          </p:nvGrpSpPr>
          <p:grpSpPr bwMode="auto">
            <a:xfrm>
              <a:off x="768" y="960"/>
              <a:ext cx="432" cy="697"/>
              <a:chOff x="1091" y="743"/>
              <a:chExt cx="764" cy="925"/>
            </a:xfrm>
          </p:grpSpPr>
          <p:sp>
            <p:nvSpPr>
              <p:cNvPr id="220172" name="AutoShape 12"/>
              <p:cNvSpPr>
                <a:spLocks noChangeArrowheads="1"/>
              </p:cNvSpPr>
              <p:nvPr/>
            </p:nvSpPr>
            <p:spPr bwMode="auto">
              <a:xfrm>
                <a:off x="1091" y="887"/>
                <a:ext cx="764" cy="781"/>
              </a:xfrm>
              <a:prstGeom prst="flowChartMagneticDisk">
                <a:avLst/>
              </a:prstGeom>
              <a:gradFill rotWithShape="0">
                <a:gsLst>
                  <a:gs pos="0">
                    <a:srgbClr val="3366FF">
                      <a:gamma/>
                      <a:shade val="46275"/>
                      <a:invGamma/>
                    </a:srgbClr>
                  </a:gs>
                  <a:gs pos="5000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20173" name="AutoShape 13"/>
              <p:cNvSpPr>
                <a:spLocks noChangeArrowheads="1"/>
              </p:cNvSpPr>
              <p:nvPr/>
            </p:nvSpPr>
            <p:spPr bwMode="auto">
              <a:xfrm>
                <a:off x="1091" y="743"/>
                <a:ext cx="764" cy="898"/>
              </a:xfrm>
              <a:prstGeom prst="can">
                <a:avLst>
                  <a:gd name="adj" fmla="val 236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</p:grpSp>
        <p:sp>
          <p:nvSpPr>
            <p:cNvPr id="220174" name="Text Box 14"/>
            <p:cNvSpPr txBox="1">
              <a:spLocks noChangeArrowheads="1"/>
            </p:cNvSpPr>
            <p:nvPr/>
          </p:nvSpPr>
          <p:spPr bwMode="auto">
            <a:xfrm>
              <a:off x="884" y="1296"/>
              <a:ext cx="2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V</a:t>
              </a:r>
              <a:endParaRPr lang="en-US" sz="2400"/>
            </a:p>
          </p:txBody>
        </p:sp>
      </p:grpSp>
      <p:grpSp>
        <p:nvGrpSpPr>
          <p:cNvPr id="220175" name="Group 15"/>
          <p:cNvGrpSpPr>
            <a:grpSpLocks/>
          </p:cNvGrpSpPr>
          <p:nvPr/>
        </p:nvGrpSpPr>
        <p:grpSpPr bwMode="auto">
          <a:xfrm>
            <a:off x="3581400" y="2438400"/>
            <a:ext cx="685800" cy="1106488"/>
            <a:chOff x="816" y="1824"/>
            <a:chExt cx="432" cy="697"/>
          </a:xfrm>
        </p:grpSpPr>
        <p:grpSp>
          <p:nvGrpSpPr>
            <p:cNvPr id="220176" name="Group 16"/>
            <p:cNvGrpSpPr>
              <a:grpSpLocks/>
            </p:cNvGrpSpPr>
            <p:nvPr/>
          </p:nvGrpSpPr>
          <p:grpSpPr bwMode="auto">
            <a:xfrm>
              <a:off x="816" y="1824"/>
              <a:ext cx="432" cy="697"/>
              <a:chOff x="1091" y="743"/>
              <a:chExt cx="764" cy="925"/>
            </a:xfrm>
          </p:grpSpPr>
          <p:sp>
            <p:nvSpPr>
              <p:cNvPr id="220177" name="AutoShape 17"/>
              <p:cNvSpPr>
                <a:spLocks noChangeArrowheads="1"/>
              </p:cNvSpPr>
              <p:nvPr/>
            </p:nvSpPr>
            <p:spPr bwMode="auto">
              <a:xfrm>
                <a:off x="1091" y="887"/>
                <a:ext cx="764" cy="781"/>
              </a:xfrm>
              <a:prstGeom prst="flowChartMagneticDisk">
                <a:avLst/>
              </a:prstGeom>
              <a:gradFill rotWithShape="0">
                <a:gsLst>
                  <a:gs pos="0">
                    <a:srgbClr val="3366FF">
                      <a:gamma/>
                      <a:shade val="46275"/>
                      <a:invGamma/>
                    </a:srgbClr>
                  </a:gs>
                  <a:gs pos="5000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20178" name="AutoShape 18"/>
              <p:cNvSpPr>
                <a:spLocks noChangeArrowheads="1"/>
              </p:cNvSpPr>
              <p:nvPr/>
            </p:nvSpPr>
            <p:spPr bwMode="auto">
              <a:xfrm>
                <a:off x="1091" y="743"/>
                <a:ext cx="764" cy="898"/>
              </a:xfrm>
              <a:prstGeom prst="can">
                <a:avLst>
                  <a:gd name="adj" fmla="val 236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</p:grpSp>
        <p:sp>
          <p:nvSpPr>
            <p:cNvPr id="220179" name="Text Box 19"/>
            <p:cNvSpPr txBox="1">
              <a:spLocks noChangeArrowheads="1"/>
            </p:cNvSpPr>
            <p:nvPr/>
          </p:nvSpPr>
          <p:spPr bwMode="auto">
            <a:xfrm>
              <a:off x="932" y="2160"/>
              <a:ext cx="2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V</a:t>
              </a:r>
              <a:endParaRPr lang="en-US" sz="2400"/>
            </a:p>
          </p:txBody>
        </p:sp>
      </p:grpSp>
      <p:sp>
        <p:nvSpPr>
          <p:cNvPr id="220180" name="Text Box 20"/>
          <p:cNvSpPr txBox="1">
            <a:spLocks noChangeArrowheads="1"/>
          </p:cNvSpPr>
          <p:nvPr/>
        </p:nvSpPr>
        <p:spPr bwMode="auto">
          <a:xfrm>
            <a:off x="3765150" y="5867400"/>
            <a:ext cx="3369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V</a:t>
            </a:r>
            <a:endParaRPr lang="en-US" sz="2400"/>
          </a:p>
        </p:txBody>
      </p:sp>
      <p:grpSp>
        <p:nvGrpSpPr>
          <p:cNvPr id="220181" name="Group 21"/>
          <p:cNvGrpSpPr>
            <a:grpSpLocks/>
          </p:cNvGrpSpPr>
          <p:nvPr/>
        </p:nvGrpSpPr>
        <p:grpSpPr bwMode="auto">
          <a:xfrm>
            <a:off x="3581400" y="3733800"/>
            <a:ext cx="685800" cy="1106488"/>
            <a:chOff x="768" y="2688"/>
            <a:chExt cx="432" cy="697"/>
          </a:xfrm>
        </p:grpSpPr>
        <p:grpSp>
          <p:nvGrpSpPr>
            <p:cNvPr id="220182" name="Group 22"/>
            <p:cNvGrpSpPr>
              <a:grpSpLocks/>
            </p:cNvGrpSpPr>
            <p:nvPr/>
          </p:nvGrpSpPr>
          <p:grpSpPr bwMode="auto">
            <a:xfrm>
              <a:off x="768" y="2688"/>
              <a:ext cx="432" cy="697"/>
              <a:chOff x="1091" y="743"/>
              <a:chExt cx="764" cy="925"/>
            </a:xfrm>
          </p:grpSpPr>
          <p:sp>
            <p:nvSpPr>
              <p:cNvPr id="220183" name="AutoShape 23"/>
              <p:cNvSpPr>
                <a:spLocks noChangeArrowheads="1"/>
              </p:cNvSpPr>
              <p:nvPr/>
            </p:nvSpPr>
            <p:spPr bwMode="auto">
              <a:xfrm>
                <a:off x="1091" y="887"/>
                <a:ext cx="764" cy="781"/>
              </a:xfrm>
              <a:prstGeom prst="flowChartMagneticDisk">
                <a:avLst/>
              </a:prstGeom>
              <a:gradFill rotWithShape="0">
                <a:gsLst>
                  <a:gs pos="0">
                    <a:srgbClr val="3366FF">
                      <a:gamma/>
                      <a:shade val="46275"/>
                      <a:invGamma/>
                    </a:srgbClr>
                  </a:gs>
                  <a:gs pos="5000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20184" name="AutoShape 24"/>
              <p:cNvSpPr>
                <a:spLocks noChangeArrowheads="1"/>
              </p:cNvSpPr>
              <p:nvPr/>
            </p:nvSpPr>
            <p:spPr bwMode="auto">
              <a:xfrm>
                <a:off x="1091" y="743"/>
                <a:ext cx="764" cy="898"/>
              </a:xfrm>
              <a:prstGeom prst="can">
                <a:avLst>
                  <a:gd name="adj" fmla="val 236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</p:grpSp>
        <p:sp>
          <p:nvSpPr>
            <p:cNvPr id="220185" name="Text Box 25"/>
            <p:cNvSpPr txBox="1">
              <a:spLocks noChangeArrowheads="1"/>
            </p:cNvSpPr>
            <p:nvPr/>
          </p:nvSpPr>
          <p:spPr bwMode="auto">
            <a:xfrm>
              <a:off x="892" y="2976"/>
              <a:ext cx="2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V</a:t>
              </a:r>
              <a:endParaRPr lang="en-US" sz="2400"/>
            </a:p>
          </p:txBody>
        </p:sp>
      </p:grpSp>
      <p:sp>
        <p:nvSpPr>
          <p:cNvPr id="220186" name="Line 26"/>
          <p:cNvSpPr>
            <a:spLocks noChangeShapeType="1"/>
          </p:cNvSpPr>
          <p:nvPr/>
        </p:nvSpPr>
        <p:spPr bwMode="auto">
          <a:xfrm>
            <a:off x="2895600" y="762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87" name="Line 27"/>
          <p:cNvSpPr>
            <a:spLocks noChangeShapeType="1"/>
          </p:cNvSpPr>
          <p:nvPr/>
        </p:nvSpPr>
        <p:spPr bwMode="auto">
          <a:xfrm>
            <a:off x="2895600" y="762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88" name="Line 28"/>
          <p:cNvSpPr>
            <a:spLocks noChangeShapeType="1"/>
          </p:cNvSpPr>
          <p:nvPr/>
        </p:nvSpPr>
        <p:spPr bwMode="auto">
          <a:xfrm>
            <a:off x="3810000" y="76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89" name="Freeform 29"/>
          <p:cNvSpPr>
            <a:spLocks/>
          </p:cNvSpPr>
          <p:nvPr/>
        </p:nvSpPr>
        <p:spPr bwMode="auto">
          <a:xfrm>
            <a:off x="2895600" y="2209800"/>
            <a:ext cx="1066800" cy="381000"/>
          </a:xfrm>
          <a:custGeom>
            <a:avLst/>
            <a:gdLst>
              <a:gd name="T0" fmla="*/ 0 w 672"/>
              <a:gd name="T1" fmla="*/ 0 h 240"/>
              <a:gd name="T2" fmla="*/ 672 w 672"/>
              <a:gd name="T3" fmla="*/ 0 h 240"/>
              <a:gd name="T4" fmla="*/ 672 w 672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240">
                <a:moveTo>
                  <a:pt x="0" y="0"/>
                </a:moveTo>
                <a:lnTo>
                  <a:pt x="672" y="0"/>
                </a:lnTo>
                <a:lnTo>
                  <a:pt x="672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90" name="Freeform 30"/>
          <p:cNvSpPr>
            <a:spLocks/>
          </p:cNvSpPr>
          <p:nvPr/>
        </p:nvSpPr>
        <p:spPr bwMode="auto">
          <a:xfrm>
            <a:off x="2895600" y="3657600"/>
            <a:ext cx="1066800" cy="381000"/>
          </a:xfrm>
          <a:custGeom>
            <a:avLst/>
            <a:gdLst>
              <a:gd name="T0" fmla="*/ 0 w 672"/>
              <a:gd name="T1" fmla="*/ 0 h 240"/>
              <a:gd name="T2" fmla="*/ 672 w 672"/>
              <a:gd name="T3" fmla="*/ 0 h 240"/>
              <a:gd name="T4" fmla="*/ 672 w 672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240">
                <a:moveTo>
                  <a:pt x="0" y="0"/>
                </a:moveTo>
                <a:lnTo>
                  <a:pt x="672" y="0"/>
                </a:lnTo>
                <a:lnTo>
                  <a:pt x="672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91" name="Freeform 31"/>
          <p:cNvSpPr>
            <a:spLocks/>
          </p:cNvSpPr>
          <p:nvPr/>
        </p:nvSpPr>
        <p:spPr bwMode="auto">
          <a:xfrm>
            <a:off x="2895600" y="5029200"/>
            <a:ext cx="1066800" cy="381000"/>
          </a:xfrm>
          <a:custGeom>
            <a:avLst/>
            <a:gdLst>
              <a:gd name="T0" fmla="*/ 0 w 672"/>
              <a:gd name="T1" fmla="*/ 0 h 240"/>
              <a:gd name="T2" fmla="*/ 672 w 672"/>
              <a:gd name="T3" fmla="*/ 0 h 240"/>
              <a:gd name="T4" fmla="*/ 672 w 672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240">
                <a:moveTo>
                  <a:pt x="0" y="0"/>
                </a:moveTo>
                <a:lnTo>
                  <a:pt x="672" y="0"/>
                </a:lnTo>
                <a:lnTo>
                  <a:pt x="672" y="24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92" name="Line 32"/>
          <p:cNvSpPr>
            <a:spLocks noChangeShapeType="1"/>
          </p:cNvSpPr>
          <p:nvPr/>
        </p:nvSpPr>
        <p:spPr bwMode="auto">
          <a:xfrm>
            <a:off x="28956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93" name="Line 33"/>
          <p:cNvSpPr>
            <a:spLocks noChangeShapeType="1"/>
          </p:cNvSpPr>
          <p:nvPr/>
        </p:nvSpPr>
        <p:spPr bwMode="auto">
          <a:xfrm>
            <a:off x="1524000" y="2895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94" name="Line 34"/>
          <p:cNvSpPr>
            <a:spLocks noChangeShapeType="1"/>
          </p:cNvSpPr>
          <p:nvPr/>
        </p:nvSpPr>
        <p:spPr bwMode="auto">
          <a:xfrm>
            <a:off x="4191000" y="5638800"/>
            <a:ext cx="14478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95" name="Line 35"/>
          <p:cNvSpPr>
            <a:spLocks noChangeShapeType="1"/>
          </p:cNvSpPr>
          <p:nvPr/>
        </p:nvSpPr>
        <p:spPr bwMode="auto">
          <a:xfrm>
            <a:off x="4267200" y="4114800"/>
            <a:ext cx="1371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96" name="Line 36"/>
          <p:cNvSpPr>
            <a:spLocks noChangeShapeType="1"/>
          </p:cNvSpPr>
          <p:nvPr/>
        </p:nvSpPr>
        <p:spPr bwMode="auto">
          <a:xfrm>
            <a:off x="4191000" y="2819400"/>
            <a:ext cx="1447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97" name="Line 37"/>
          <p:cNvSpPr>
            <a:spLocks noChangeShapeType="1"/>
          </p:cNvSpPr>
          <p:nvPr/>
        </p:nvSpPr>
        <p:spPr bwMode="auto">
          <a:xfrm>
            <a:off x="4114800" y="1219200"/>
            <a:ext cx="1524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198" name="Text Box 38"/>
          <p:cNvSpPr txBox="1">
            <a:spLocks noChangeArrowheads="1"/>
          </p:cNvSpPr>
          <p:nvPr/>
        </p:nvSpPr>
        <p:spPr bwMode="auto">
          <a:xfrm>
            <a:off x="4419600" y="3733801"/>
            <a:ext cx="927100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i="1"/>
              <a:t>C</a:t>
            </a:r>
            <a:r>
              <a:rPr lang="en-US" b="1" i="1" baseline="-25000"/>
              <a:t>A3</a:t>
            </a:r>
          </a:p>
          <a:p>
            <a:endParaRPr lang="en-US" sz="1000" b="1" i="1" baseline="-25000"/>
          </a:p>
          <a:p>
            <a:r>
              <a:rPr lang="en-US" b="1" i="1">
                <a:solidFill>
                  <a:srgbClr val="008000"/>
                </a:solidFill>
              </a:rPr>
              <a:t>X=X</a:t>
            </a:r>
            <a:r>
              <a:rPr lang="en-US" b="1" i="1" baseline="-25000">
                <a:solidFill>
                  <a:srgbClr val="008000"/>
                </a:solidFill>
              </a:rPr>
              <a:t>3</a:t>
            </a:r>
            <a:endParaRPr lang="en-US" b="1"/>
          </a:p>
        </p:txBody>
      </p:sp>
      <p:sp>
        <p:nvSpPr>
          <p:cNvPr id="220199" name="Text Box 39"/>
          <p:cNvSpPr txBox="1">
            <a:spLocks noChangeArrowheads="1"/>
          </p:cNvSpPr>
          <p:nvPr/>
        </p:nvSpPr>
        <p:spPr bwMode="auto">
          <a:xfrm>
            <a:off x="4419600" y="914401"/>
            <a:ext cx="927100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i="1"/>
              <a:t>C</a:t>
            </a:r>
            <a:r>
              <a:rPr lang="en-US" b="1" i="1" baseline="-25000"/>
              <a:t>1</a:t>
            </a:r>
          </a:p>
          <a:p>
            <a:endParaRPr lang="en-US" sz="1000" b="1" i="1" baseline="-25000"/>
          </a:p>
          <a:p>
            <a:r>
              <a:rPr lang="en-US" b="1" i="1">
                <a:solidFill>
                  <a:srgbClr val="008000"/>
                </a:solidFill>
              </a:rPr>
              <a:t>X=X</a:t>
            </a:r>
            <a:r>
              <a:rPr lang="en-US" b="1" i="1" baseline="-25000">
                <a:solidFill>
                  <a:srgbClr val="008000"/>
                </a:solidFill>
              </a:rPr>
              <a:t>1</a:t>
            </a:r>
            <a:endParaRPr lang="en-US" b="1"/>
          </a:p>
        </p:txBody>
      </p:sp>
      <p:sp>
        <p:nvSpPr>
          <p:cNvPr id="220200" name="Line 40"/>
          <p:cNvSpPr>
            <a:spLocks noChangeShapeType="1"/>
          </p:cNvSpPr>
          <p:nvPr/>
        </p:nvSpPr>
        <p:spPr bwMode="auto">
          <a:xfrm>
            <a:off x="5638800" y="1219200"/>
            <a:ext cx="0" cy="3505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201" name="Line 41"/>
          <p:cNvSpPr>
            <a:spLocks noChangeShapeType="1"/>
          </p:cNvSpPr>
          <p:nvPr/>
        </p:nvSpPr>
        <p:spPr bwMode="auto">
          <a:xfrm flipV="1">
            <a:off x="5638800" y="4648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202" name="Line 42"/>
          <p:cNvSpPr>
            <a:spLocks noChangeShapeType="1"/>
          </p:cNvSpPr>
          <p:nvPr/>
        </p:nvSpPr>
        <p:spPr bwMode="auto">
          <a:xfrm flipV="1">
            <a:off x="5638800" y="3581400"/>
            <a:ext cx="1066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0203" name="Text Box 43"/>
          <p:cNvSpPr txBox="1">
            <a:spLocks noChangeArrowheads="1"/>
          </p:cNvSpPr>
          <p:nvPr/>
        </p:nvSpPr>
        <p:spPr bwMode="auto">
          <a:xfrm>
            <a:off x="6049856" y="3733801"/>
            <a:ext cx="11272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/>
              <a:t>X = X</a:t>
            </a:r>
            <a:r>
              <a:rPr lang="en-US" sz="2400" b="1" i="1" baseline="-25000"/>
              <a:t>mix</a:t>
            </a:r>
            <a:endParaRPr lang="en-US" sz="2400" b="1" i="1"/>
          </a:p>
        </p:txBody>
      </p:sp>
      <p:sp>
        <p:nvSpPr>
          <p:cNvPr id="220204" name="Text Box 44"/>
          <p:cNvSpPr txBox="1">
            <a:spLocks noChangeArrowheads="1"/>
          </p:cNvSpPr>
          <p:nvPr/>
        </p:nvSpPr>
        <p:spPr bwMode="auto">
          <a:xfrm>
            <a:off x="2907182" y="685801"/>
            <a:ext cx="7393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/>
              <a:t>v</a:t>
            </a:r>
            <a:r>
              <a:rPr lang="en-US" sz="2400" b="1" baseline="-25000"/>
              <a:t>o</a:t>
            </a:r>
            <a:r>
              <a:rPr lang="en-US" sz="2400" b="1"/>
              <a:t>/n</a:t>
            </a:r>
          </a:p>
        </p:txBody>
      </p:sp>
      <p:sp>
        <p:nvSpPr>
          <p:cNvPr id="220205" name="Text Box 45"/>
          <p:cNvSpPr txBox="1">
            <a:spLocks noChangeArrowheads="1"/>
          </p:cNvSpPr>
          <p:nvPr/>
        </p:nvSpPr>
        <p:spPr bwMode="auto">
          <a:xfrm>
            <a:off x="2907182" y="1752601"/>
            <a:ext cx="7393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/>
              <a:t>v</a:t>
            </a:r>
            <a:r>
              <a:rPr lang="en-US" sz="2400" b="1" baseline="-25000"/>
              <a:t>o</a:t>
            </a:r>
            <a:r>
              <a:rPr lang="en-US" sz="2400" b="1"/>
              <a:t>/n</a:t>
            </a:r>
          </a:p>
        </p:txBody>
      </p:sp>
      <p:sp>
        <p:nvSpPr>
          <p:cNvPr id="220206" name="Text Box 46"/>
          <p:cNvSpPr txBox="1">
            <a:spLocks noChangeArrowheads="1"/>
          </p:cNvSpPr>
          <p:nvPr/>
        </p:nvSpPr>
        <p:spPr bwMode="auto">
          <a:xfrm>
            <a:off x="2907182" y="3200401"/>
            <a:ext cx="7393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/>
              <a:t>v</a:t>
            </a:r>
            <a:r>
              <a:rPr lang="en-US" sz="2400" b="1" baseline="-25000"/>
              <a:t>o</a:t>
            </a:r>
            <a:r>
              <a:rPr lang="en-US" sz="2400" b="1"/>
              <a:t>/n</a:t>
            </a:r>
          </a:p>
        </p:txBody>
      </p:sp>
      <p:sp>
        <p:nvSpPr>
          <p:cNvPr id="220207" name="Text Box 47"/>
          <p:cNvSpPr txBox="1">
            <a:spLocks noChangeArrowheads="1"/>
          </p:cNvSpPr>
          <p:nvPr/>
        </p:nvSpPr>
        <p:spPr bwMode="auto">
          <a:xfrm>
            <a:off x="2830982" y="4953001"/>
            <a:ext cx="7393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/>
              <a:t>v</a:t>
            </a:r>
            <a:r>
              <a:rPr lang="en-US" sz="2400" b="1" baseline="-25000"/>
              <a:t>o</a:t>
            </a:r>
            <a:r>
              <a:rPr lang="en-US" sz="2400" b="1"/>
              <a:t>/n</a:t>
            </a:r>
          </a:p>
        </p:txBody>
      </p:sp>
      <p:sp>
        <p:nvSpPr>
          <p:cNvPr id="220208" name="Line 48"/>
          <p:cNvSpPr>
            <a:spLocks noChangeShapeType="1"/>
          </p:cNvSpPr>
          <p:nvPr/>
        </p:nvSpPr>
        <p:spPr bwMode="auto">
          <a:xfrm>
            <a:off x="1524000" y="609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749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686800" cy="533400"/>
          </a:xfrm>
        </p:spPr>
        <p:txBody>
          <a:bodyPr>
            <a:normAutofit fontScale="90000"/>
          </a:bodyPr>
          <a:lstStyle/>
          <a:p>
            <a:r>
              <a:rPr 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‘n’ Equal-sized CSTRs - Which is a better configuration? </a:t>
            </a:r>
            <a:br>
              <a:rPr 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Parallel or Series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143000"/>
            <a:ext cx="8610600" cy="1524000"/>
          </a:xfrm>
        </p:spPr>
        <p:txBody>
          <a:bodyPr/>
          <a:lstStyle/>
          <a:p>
            <a:pPr marL="0" indent="0">
              <a:buNone/>
            </a:pPr>
            <a:r>
              <a:rPr lang="en-US" sz="2000"/>
              <a:t>If you had n-equal sized reactors available and had the option of setting them in series or parallel, which configuration would you choose to achieve maximum conversion for a first-order reaction occurring in liquid phase?</a:t>
            </a:r>
          </a:p>
        </p:txBody>
      </p:sp>
      <p:sp>
        <p:nvSpPr>
          <p:cNvPr id="221188" name="Line 4"/>
          <p:cNvSpPr>
            <a:spLocks noChangeShapeType="1"/>
          </p:cNvSpPr>
          <p:nvPr/>
        </p:nvSpPr>
        <p:spPr bwMode="auto">
          <a:xfrm>
            <a:off x="1524000" y="9144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1965326" y="2209801"/>
            <a:ext cx="2225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Justify your choice?</a:t>
            </a:r>
          </a:p>
        </p:txBody>
      </p:sp>
    </p:spTree>
    <p:extLst>
      <p:ext uri="{BB962C8B-B14F-4D97-AF65-F5344CB8AC3E}">
        <p14:creationId xmlns:p14="http://schemas.microsoft.com/office/powerpoint/2010/main" val="313581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en-US" sz="4400"/>
              <a:t>Revisiting Packed Bed Reactors</a:t>
            </a:r>
          </a:p>
        </p:txBody>
      </p:sp>
    </p:spTree>
    <p:extLst>
      <p:ext uri="{BB962C8B-B14F-4D97-AF65-F5344CB8AC3E}">
        <p14:creationId xmlns:p14="http://schemas.microsoft.com/office/powerpoint/2010/main" val="3527280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Solid Catalyzed Reactions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219200"/>
            <a:ext cx="8610600" cy="838200"/>
          </a:xfrm>
        </p:spPr>
        <p:txBody>
          <a:bodyPr/>
          <a:lstStyle/>
          <a:p>
            <a:r>
              <a:rPr lang="en-US" sz="2400"/>
              <a:t>Reaction rates are usually expressed in terms of mass of catalyst loading.</a:t>
            </a:r>
          </a:p>
        </p:txBody>
      </p:sp>
      <p:grpSp>
        <p:nvGrpSpPr>
          <p:cNvPr id="223236" name="Group 4"/>
          <p:cNvGrpSpPr>
            <a:grpSpLocks/>
          </p:cNvGrpSpPr>
          <p:nvPr/>
        </p:nvGrpSpPr>
        <p:grpSpPr bwMode="auto">
          <a:xfrm>
            <a:off x="3352800" y="2209800"/>
            <a:ext cx="5170488" cy="501650"/>
            <a:chOff x="1200" y="1354"/>
            <a:chExt cx="3257" cy="316"/>
          </a:xfrm>
        </p:grpSpPr>
        <p:graphicFrame>
          <p:nvGraphicFramePr>
            <p:cNvPr id="223237" name="Object 5"/>
            <p:cNvGraphicFramePr>
              <a:graphicFrameLocks noChangeAspect="1"/>
            </p:cNvGraphicFramePr>
            <p:nvPr/>
          </p:nvGraphicFramePr>
          <p:xfrm>
            <a:off x="1200" y="1354"/>
            <a:ext cx="456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" name="Equation" r:id="rId3" imgW="330120" imgH="228600" progId="Equation.3">
                    <p:embed/>
                  </p:oleObj>
                </mc:Choice>
                <mc:Fallback>
                  <p:oleObj name="Equation" r:id="rId3" imgW="3301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1354"/>
                          <a:ext cx="456" cy="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3238" name="Text Box 6"/>
            <p:cNvSpPr txBox="1">
              <a:spLocks noChangeArrowheads="1"/>
            </p:cNvSpPr>
            <p:nvPr/>
          </p:nvSpPr>
          <p:spPr bwMode="auto">
            <a:xfrm>
              <a:off x="2124" y="1368"/>
              <a:ext cx="233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in mol/time·</a:t>
              </a:r>
              <a:r>
                <a:rPr lang="en-US" sz="2400" i="1" u="sng">
                  <a:solidFill>
                    <a:srgbClr val="800000"/>
                  </a:solidFill>
                </a:rPr>
                <a:t>mass</a:t>
              </a:r>
              <a:r>
                <a:rPr lang="en-US" sz="2400"/>
                <a:t> of catalyst</a:t>
              </a:r>
              <a:endParaRPr lang="en-US" sz="3200"/>
            </a:p>
          </p:txBody>
        </p:sp>
      </p:grpSp>
      <p:sp>
        <p:nvSpPr>
          <p:cNvPr id="223239" name="Rectangle 7"/>
          <p:cNvSpPr>
            <a:spLocks noChangeArrowheads="1"/>
          </p:cNvSpPr>
          <p:nvPr/>
        </p:nvSpPr>
        <p:spPr bwMode="auto">
          <a:xfrm>
            <a:off x="1752600" y="2976563"/>
            <a:ext cx="88392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0050" indent="-4000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725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15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/>
              <a:t>The design equations can be derived in a manner similar to those for homogeneous reactors - by using mass (</a:t>
            </a:r>
            <a:r>
              <a:rPr lang="en-US" i="1"/>
              <a:t>w</a:t>
            </a:r>
            <a:r>
              <a:rPr lang="en-US"/>
              <a:t>) instead of volume (V).</a:t>
            </a:r>
          </a:p>
          <a:p>
            <a:endParaRPr lang="en-US"/>
          </a:p>
          <a:p>
            <a:pPr>
              <a:buFontTx/>
              <a:buChar char="•"/>
            </a:pPr>
            <a:r>
              <a:rPr lang="en-US"/>
              <a:t>Examples of solid catalyzed reactions: </a:t>
            </a:r>
          </a:p>
          <a:p>
            <a:pPr lvl="1">
              <a:buFontTx/>
              <a:buChar char="–"/>
            </a:pPr>
            <a:endParaRPr lang="en-US" sz="1200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120000"/>
              </a:lnSpc>
              <a:buFontTx/>
              <a:buChar char="–"/>
            </a:pPr>
            <a:r>
              <a:rPr lang="en-US" sz="20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Steam Methane Reforming (SMR) for HYDROGEN production</a:t>
            </a:r>
          </a:p>
          <a:p>
            <a:pPr lvl="1">
              <a:lnSpc>
                <a:spcPct val="120000"/>
              </a:lnSpc>
              <a:buFontTx/>
              <a:buChar char="–"/>
            </a:pPr>
            <a:r>
              <a:rPr lang="en-US" sz="20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Conversion of NOx and CO in automobile catalytic converter</a:t>
            </a:r>
          </a:p>
          <a:p>
            <a:pPr lvl="1">
              <a:lnSpc>
                <a:spcPct val="120000"/>
              </a:lnSpc>
              <a:buFontTx/>
              <a:buChar char="–"/>
            </a:pPr>
            <a:r>
              <a:rPr lang="en-US" sz="20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Styrene production</a:t>
            </a:r>
          </a:p>
        </p:txBody>
      </p:sp>
      <p:sp>
        <p:nvSpPr>
          <p:cNvPr id="223240" name="Line 8"/>
          <p:cNvSpPr>
            <a:spLocks noChangeShapeType="1"/>
          </p:cNvSpPr>
          <p:nvPr/>
        </p:nvSpPr>
        <p:spPr bwMode="auto">
          <a:xfrm>
            <a:off x="1524000" y="9144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483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8382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General Mole Balance for Packed Bed Reactors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209800"/>
            <a:ext cx="5029200" cy="685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Input - Output + Gen = Accumulation</a:t>
            </a:r>
          </a:p>
        </p:txBody>
      </p:sp>
      <p:sp>
        <p:nvSpPr>
          <p:cNvPr id="224260" name="Rectangle 4" descr="Large confetti"/>
          <p:cNvSpPr>
            <a:spLocks noChangeArrowheads="1"/>
          </p:cNvSpPr>
          <p:nvPr/>
        </p:nvSpPr>
        <p:spPr bwMode="auto">
          <a:xfrm>
            <a:off x="3276600" y="1219200"/>
            <a:ext cx="5791200" cy="609600"/>
          </a:xfrm>
          <a:prstGeom prst="rect">
            <a:avLst/>
          </a:prstGeom>
          <a:pattFill prst="lgConfetti">
            <a:fgClr>
              <a:srgbClr val="000066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grpSp>
        <p:nvGrpSpPr>
          <p:cNvPr id="224261" name="Group 5"/>
          <p:cNvGrpSpPr>
            <a:grpSpLocks/>
          </p:cNvGrpSpPr>
          <p:nvPr/>
        </p:nvGrpSpPr>
        <p:grpSpPr bwMode="auto">
          <a:xfrm>
            <a:off x="5791200" y="1219200"/>
            <a:ext cx="228600" cy="609600"/>
            <a:chOff x="2688" y="768"/>
            <a:chExt cx="144" cy="384"/>
          </a:xfrm>
        </p:grpSpPr>
        <p:sp>
          <p:nvSpPr>
            <p:cNvPr id="224262" name="Line 6"/>
            <p:cNvSpPr>
              <a:spLocks noChangeShapeType="1"/>
            </p:cNvSpPr>
            <p:nvPr/>
          </p:nvSpPr>
          <p:spPr bwMode="auto">
            <a:xfrm>
              <a:off x="2688" y="768"/>
              <a:ext cx="0" cy="384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4263" name="Line 7"/>
            <p:cNvSpPr>
              <a:spLocks noChangeShapeType="1"/>
            </p:cNvSpPr>
            <p:nvPr/>
          </p:nvSpPr>
          <p:spPr bwMode="auto">
            <a:xfrm>
              <a:off x="2832" y="768"/>
              <a:ext cx="0" cy="384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</p:grpSp>
      <p:sp>
        <p:nvSpPr>
          <p:cNvPr id="224264" name="Line 8"/>
          <p:cNvSpPr>
            <a:spLocks noChangeShapeType="1"/>
          </p:cNvSpPr>
          <p:nvPr/>
        </p:nvSpPr>
        <p:spPr bwMode="auto">
          <a:xfrm>
            <a:off x="6705600" y="29718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grpSp>
        <p:nvGrpSpPr>
          <p:cNvPr id="224265" name="Group 9"/>
          <p:cNvGrpSpPr>
            <a:grpSpLocks/>
          </p:cNvGrpSpPr>
          <p:nvPr/>
        </p:nvGrpSpPr>
        <p:grpSpPr bwMode="auto">
          <a:xfrm>
            <a:off x="5410201" y="990601"/>
            <a:ext cx="4335463" cy="3586163"/>
            <a:chOff x="2448" y="624"/>
            <a:chExt cx="2731" cy="2259"/>
          </a:xfrm>
        </p:grpSpPr>
        <p:sp>
          <p:nvSpPr>
            <p:cNvPr id="224266" name="Rectangle 10" descr="Large checker board"/>
            <p:cNvSpPr>
              <a:spLocks noChangeArrowheads="1"/>
            </p:cNvSpPr>
            <p:nvPr/>
          </p:nvSpPr>
          <p:spPr bwMode="auto">
            <a:xfrm>
              <a:off x="4128" y="1632"/>
              <a:ext cx="720" cy="720"/>
            </a:xfrm>
            <a:prstGeom prst="rect">
              <a:avLst/>
            </a:prstGeom>
            <a:pattFill prst="lgCheck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4267" name="Line 11"/>
            <p:cNvSpPr>
              <a:spLocks noChangeShapeType="1"/>
            </p:cNvSpPr>
            <p:nvPr/>
          </p:nvSpPr>
          <p:spPr bwMode="auto">
            <a:xfrm>
              <a:off x="4128" y="1536"/>
              <a:ext cx="0" cy="1104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 flipH="1">
              <a:off x="4848" y="1536"/>
              <a:ext cx="0" cy="1104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grpSp>
          <p:nvGrpSpPr>
            <p:cNvPr id="224269" name="Group 13"/>
            <p:cNvGrpSpPr>
              <a:grpSpLocks/>
            </p:cNvGrpSpPr>
            <p:nvPr/>
          </p:nvGrpSpPr>
          <p:grpSpPr bwMode="auto">
            <a:xfrm>
              <a:off x="2448" y="624"/>
              <a:ext cx="2731" cy="2259"/>
              <a:chOff x="2448" y="624"/>
              <a:chExt cx="2731" cy="2259"/>
            </a:xfrm>
          </p:grpSpPr>
          <p:sp>
            <p:nvSpPr>
              <p:cNvPr id="224270" name="Oval 14"/>
              <p:cNvSpPr>
                <a:spLocks noChangeArrowheads="1"/>
              </p:cNvSpPr>
              <p:nvPr/>
            </p:nvSpPr>
            <p:spPr bwMode="auto">
              <a:xfrm>
                <a:off x="2448" y="624"/>
                <a:ext cx="624" cy="624"/>
              </a:xfrm>
              <a:prstGeom prst="ellipse">
                <a:avLst/>
              </a:prstGeom>
              <a:noFill/>
              <a:ln w="9525">
                <a:solidFill>
                  <a:srgbClr val="A5002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24271" name="Text Box 15"/>
              <p:cNvSpPr txBox="1">
                <a:spLocks noChangeArrowheads="1"/>
              </p:cNvSpPr>
              <p:nvPr/>
            </p:nvSpPr>
            <p:spPr bwMode="auto">
              <a:xfrm>
                <a:off x="3973" y="2592"/>
                <a:ext cx="25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/>
                  <a:t>w</a:t>
                </a:r>
              </a:p>
            </p:txBody>
          </p:sp>
          <p:sp>
            <p:nvSpPr>
              <p:cNvPr id="224272" name="Text Box 16"/>
              <p:cNvSpPr txBox="1">
                <a:spLocks noChangeArrowheads="1"/>
              </p:cNvSpPr>
              <p:nvPr/>
            </p:nvSpPr>
            <p:spPr bwMode="auto">
              <a:xfrm>
                <a:off x="4560" y="2592"/>
                <a:ext cx="61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/>
                  <a:t>w+</a:t>
                </a:r>
                <a:r>
                  <a:rPr lang="en-US" sz="2400" i="1">
                    <a:sym typeface="Symbol" panose="05050102010706020507" pitchFamily="18" charset="2"/>
                  </a:rPr>
                  <a:t>w</a:t>
                </a:r>
                <a:endParaRPr lang="en-US" sz="2400" i="1"/>
              </a:p>
            </p:txBody>
          </p:sp>
          <p:sp>
            <p:nvSpPr>
              <p:cNvPr id="224273" name="Oval 17"/>
              <p:cNvSpPr>
                <a:spLocks noChangeArrowheads="1"/>
              </p:cNvSpPr>
              <p:nvPr/>
            </p:nvSpPr>
            <p:spPr bwMode="auto">
              <a:xfrm>
                <a:off x="3888" y="1344"/>
                <a:ext cx="1200" cy="1248"/>
              </a:xfrm>
              <a:prstGeom prst="ellipse">
                <a:avLst/>
              </a:prstGeom>
              <a:noFill/>
              <a:ln w="9525">
                <a:solidFill>
                  <a:srgbClr val="A5002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24274" name="Line 18"/>
              <p:cNvSpPr>
                <a:spLocks noChangeShapeType="1"/>
              </p:cNvSpPr>
              <p:nvPr/>
            </p:nvSpPr>
            <p:spPr bwMode="auto">
              <a:xfrm>
                <a:off x="2496" y="1152"/>
                <a:ext cx="1680" cy="1344"/>
              </a:xfrm>
              <a:prstGeom prst="line">
                <a:avLst/>
              </a:prstGeom>
              <a:noFill/>
              <a:ln w="9525">
                <a:solidFill>
                  <a:srgbClr val="A5002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24275" name="Line 19"/>
              <p:cNvSpPr>
                <a:spLocks noChangeShapeType="1"/>
              </p:cNvSpPr>
              <p:nvPr/>
            </p:nvSpPr>
            <p:spPr bwMode="auto">
              <a:xfrm>
                <a:off x="2832" y="624"/>
                <a:ext cx="1920" cy="768"/>
              </a:xfrm>
              <a:prstGeom prst="line">
                <a:avLst/>
              </a:prstGeom>
              <a:noFill/>
              <a:ln w="9525">
                <a:solidFill>
                  <a:srgbClr val="A5002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</p:grpSp>
      </p:grpSp>
      <p:graphicFrame>
        <p:nvGraphicFramePr>
          <p:cNvPr id="224276" name="Object 20"/>
          <p:cNvGraphicFramePr>
            <a:graphicFrameLocks noChangeAspect="1"/>
          </p:cNvGraphicFramePr>
          <p:nvPr/>
        </p:nvGraphicFramePr>
        <p:xfrm>
          <a:off x="1981201" y="2743200"/>
          <a:ext cx="392747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1790640" imgH="253800" progId="Equation.3">
                  <p:embed/>
                </p:oleObj>
              </mc:Choice>
              <mc:Fallback>
                <p:oleObj name="Equation" r:id="rId3" imgW="1790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2743200"/>
                        <a:ext cx="392747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77" name="Object 21"/>
          <p:cNvGraphicFramePr>
            <a:graphicFrameLocks noChangeAspect="1"/>
          </p:cNvGraphicFramePr>
          <p:nvPr/>
        </p:nvGraphicFramePr>
        <p:xfrm>
          <a:off x="2209800" y="3429001"/>
          <a:ext cx="31750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5" imgW="1447560" imgH="431640" progId="Equation.3">
                  <p:embed/>
                </p:oleObj>
              </mc:Choice>
              <mc:Fallback>
                <p:oleObj name="Equation" r:id="rId5" imgW="1447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429001"/>
                        <a:ext cx="317500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78" name="Object 22"/>
          <p:cNvGraphicFramePr>
            <a:graphicFrameLocks noChangeAspect="1"/>
          </p:cNvGraphicFramePr>
          <p:nvPr/>
        </p:nvGraphicFramePr>
        <p:xfrm>
          <a:off x="1676400" y="5715001"/>
          <a:ext cx="21590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7" imgW="1054080" imgH="393480" progId="Equation.3">
                  <p:embed/>
                </p:oleObj>
              </mc:Choice>
              <mc:Fallback>
                <p:oleObj name="Equation" r:id="rId7" imgW="1054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715001"/>
                        <a:ext cx="2159000" cy="8620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4279" name="Group 23"/>
          <p:cNvGrpSpPr>
            <a:grpSpLocks/>
          </p:cNvGrpSpPr>
          <p:nvPr/>
        </p:nvGrpSpPr>
        <p:grpSpPr bwMode="auto">
          <a:xfrm>
            <a:off x="6858000" y="3352800"/>
            <a:ext cx="1219200" cy="706438"/>
            <a:chOff x="3360" y="2112"/>
            <a:chExt cx="768" cy="445"/>
          </a:xfrm>
        </p:grpSpPr>
        <p:sp>
          <p:nvSpPr>
            <p:cNvPr id="224280" name="Line 24"/>
            <p:cNvSpPr>
              <a:spLocks noChangeShapeType="1"/>
            </p:cNvSpPr>
            <p:nvPr/>
          </p:nvSpPr>
          <p:spPr bwMode="auto">
            <a:xfrm>
              <a:off x="3600" y="211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graphicFrame>
          <p:nvGraphicFramePr>
            <p:cNvPr id="224281" name="Object 25"/>
            <p:cNvGraphicFramePr>
              <a:graphicFrameLocks noChangeAspect="1"/>
            </p:cNvGraphicFramePr>
            <p:nvPr/>
          </p:nvGraphicFramePr>
          <p:xfrm>
            <a:off x="3360" y="2208"/>
            <a:ext cx="419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2" name="Equation" r:id="rId9" imgW="304560" imgH="253800" progId="Equation.3">
                    <p:embed/>
                  </p:oleObj>
                </mc:Choice>
                <mc:Fallback>
                  <p:oleObj name="Equation" r:id="rId9" imgW="30456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2208"/>
                          <a:ext cx="419" cy="3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4282" name="Group 26"/>
          <p:cNvGrpSpPr>
            <a:grpSpLocks/>
          </p:cNvGrpSpPr>
          <p:nvPr/>
        </p:nvGrpSpPr>
        <p:grpSpPr bwMode="auto">
          <a:xfrm>
            <a:off x="9296401" y="3276600"/>
            <a:ext cx="1304925" cy="630238"/>
            <a:chOff x="4896" y="2064"/>
            <a:chExt cx="822" cy="397"/>
          </a:xfrm>
        </p:grpSpPr>
        <p:sp>
          <p:nvSpPr>
            <p:cNvPr id="224283" name="Line 27"/>
            <p:cNvSpPr>
              <a:spLocks noChangeShapeType="1"/>
            </p:cNvSpPr>
            <p:nvPr/>
          </p:nvSpPr>
          <p:spPr bwMode="auto">
            <a:xfrm>
              <a:off x="4896" y="206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graphicFrame>
          <p:nvGraphicFramePr>
            <p:cNvPr id="224284" name="Object 28"/>
            <p:cNvGraphicFramePr>
              <a:graphicFrameLocks noChangeAspect="1"/>
            </p:cNvGraphicFramePr>
            <p:nvPr/>
          </p:nvGraphicFramePr>
          <p:xfrm>
            <a:off x="5069" y="2112"/>
            <a:ext cx="649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" name="Equation" r:id="rId11" imgW="469800" imgH="253800" progId="Equation.3">
                    <p:embed/>
                  </p:oleObj>
                </mc:Choice>
                <mc:Fallback>
                  <p:oleObj name="Equation" r:id="rId11" imgW="4698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69" y="2112"/>
                          <a:ext cx="649" cy="3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4285" name="Group 29"/>
          <p:cNvGrpSpPr>
            <a:grpSpLocks/>
          </p:cNvGrpSpPr>
          <p:nvPr/>
        </p:nvGrpSpPr>
        <p:grpSpPr bwMode="auto">
          <a:xfrm>
            <a:off x="7467600" y="3505200"/>
            <a:ext cx="2876550" cy="2286000"/>
            <a:chOff x="3744" y="2208"/>
            <a:chExt cx="1812" cy="1440"/>
          </a:xfrm>
        </p:grpSpPr>
        <p:sp>
          <p:nvSpPr>
            <p:cNvPr id="224286" name="Line 30"/>
            <p:cNvSpPr>
              <a:spLocks noChangeShapeType="1"/>
            </p:cNvSpPr>
            <p:nvPr/>
          </p:nvSpPr>
          <p:spPr bwMode="auto">
            <a:xfrm flipV="1">
              <a:off x="4176" y="2208"/>
              <a:ext cx="384" cy="1152"/>
            </a:xfrm>
            <a:prstGeom prst="lin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4287" name="Text Box 31"/>
            <p:cNvSpPr txBox="1">
              <a:spLocks noChangeArrowheads="1"/>
            </p:cNvSpPr>
            <p:nvPr/>
          </p:nvSpPr>
          <p:spPr bwMode="auto">
            <a:xfrm>
              <a:off x="3744" y="3360"/>
              <a:ext cx="1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Mass of catalyst = </a:t>
              </a:r>
              <a:r>
                <a:rPr lang="en-US" sz="2400">
                  <a:sym typeface="Symbol" panose="05050102010706020507" pitchFamily="18" charset="2"/>
                </a:rPr>
                <a:t></a:t>
              </a:r>
              <a:r>
                <a:rPr lang="en-US" sz="2400" i="1">
                  <a:sym typeface="Symbol" panose="05050102010706020507" pitchFamily="18" charset="2"/>
                </a:rPr>
                <a:t>w</a:t>
              </a:r>
              <a:endParaRPr lang="en-US" sz="2400"/>
            </a:p>
          </p:txBody>
        </p:sp>
      </p:grpSp>
      <p:graphicFrame>
        <p:nvGraphicFramePr>
          <p:cNvPr id="224288" name="Object 32"/>
          <p:cNvGraphicFramePr>
            <a:graphicFrameLocks noChangeAspect="1"/>
          </p:cNvGraphicFramePr>
          <p:nvPr/>
        </p:nvGraphicFramePr>
        <p:xfrm>
          <a:off x="4114801" y="5562601"/>
          <a:ext cx="2424113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13" imgW="1104840" imgH="482400" progId="Equation.3">
                  <p:embed/>
                </p:oleObj>
              </mc:Choice>
              <mc:Fallback>
                <p:oleObj name="Equation" r:id="rId13" imgW="11048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1" y="5562601"/>
                        <a:ext cx="2424113" cy="10572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89" name="Object 33"/>
          <p:cNvGraphicFramePr>
            <a:graphicFrameLocks noChangeAspect="1"/>
          </p:cNvGraphicFramePr>
          <p:nvPr/>
        </p:nvGraphicFramePr>
        <p:xfrm>
          <a:off x="2473325" y="4419601"/>
          <a:ext cx="208915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15" imgW="952200" imgH="393480" progId="Equation.3">
                  <p:embed/>
                </p:oleObj>
              </mc:Choice>
              <mc:Fallback>
                <p:oleObj name="Equation" r:id="rId15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4419601"/>
                        <a:ext cx="208915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4290" name="Group 34"/>
          <p:cNvGrpSpPr>
            <a:grpSpLocks/>
          </p:cNvGrpSpPr>
          <p:nvPr/>
        </p:nvGrpSpPr>
        <p:grpSpPr bwMode="auto">
          <a:xfrm>
            <a:off x="1990726" y="1295402"/>
            <a:ext cx="1209675" cy="461963"/>
            <a:chOff x="294" y="816"/>
            <a:chExt cx="762" cy="291"/>
          </a:xfrm>
        </p:grpSpPr>
        <p:sp>
          <p:nvSpPr>
            <p:cNvPr id="224291" name="Line 35"/>
            <p:cNvSpPr>
              <a:spLocks noChangeShapeType="1"/>
            </p:cNvSpPr>
            <p:nvPr/>
          </p:nvSpPr>
          <p:spPr bwMode="auto">
            <a:xfrm>
              <a:off x="624" y="96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4292" name="Text Box 36"/>
            <p:cNvSpPr txBox="1">
              <a:spLocks noChangeArrowheads="1"/>
            </p:cNvSpPr>
            <p:nvPr/>
          </p:nvSpPr>
          <p:spPr bwMode="auto">
            <a:xfrm>
              <a:off x="294" y="816"/>
              <a:ext cx="35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F</a:t>
              </a:r>
              <a:r>
                <a:rPr lang="en-US" sz="2400" baseline="-25000"/>
                <a:t>AO</a:t>
              </a:r>
              <a:endParaRPr lang="en-US" sz="2400"/>
            </a:p>
          </p:txBody>
        </p:sp>
      </p:grpSp>
      <p:grpSp>
        <p:nvGrpSpPr>
          <p:cNvPr id="224293" name="Group 37"/>
          <p:cNvGrpSpPr>
            <a:grpSpLocks/>
          </p:cNvGrpSpPr>
          <p:nvPr/>
        </p:nvGrpSpPr>
        <p:grpSpPr bwMode="auto">
          <a:xfrm>
            <a:off x="9144001" y="1219202"/>
            <a:ext cx="1109663" cy="461963"/>
            <a:chOff x="4800" y="768"/>
            <a:chExt cx="699" cy="291"/>
          </a:xfrm>
        </p:grpSpPr>
        <p:sp>
          <p:nvSpPr>
            <p:cNvPr id="224294" name="Line 38"/>
            <p:cNvSpPr>
              <a:spLocks noChangeShapeType="1"/>
            </p:cNvSpPr>
            <p:nvPr/>
          </p:nvSpPr>
          <p:spPr bwMode="auto">
            <a:xfrm>
              <a:off x="4800" y="9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4295" name="Text Box 39"/>
            <p:cNvSpPr txBox="1">
              <a:spLocks noChangeArrowheads="1"/>
            </p:cNvSpPr>
            <p:nvPr/>
          </p:nvSpPr>
          <p:spPr bwMode="auto">
            <a:xfrm>
              <a:off x="5230" y="768"/>
              <a:ext cx="26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F</a:t>
              </a:r>
              <a:r>
                <a:rPr lang="en-US" sz="2400" baseline="-25000"/>
                <a:t>A</a:t>
              </a:r>
              <a:endParaRPr lang="en-US" sz="2400"/>
            </a:p>
          </p:txBody>
        </p:sp>
      </p:grpSp>
      <p:sp>
        <p:nvSpPr>
          <p:cNvPr id="224296" name="Line 40"/>
          <p:cNvSpPr>
            <a:spLocks noChangeShapeType="1"/>
          </p:cNvSpPr>
          <p:nvPr/>
        </p:nvSpPr>
        <p:spPr bwMode="auto">
          <a:xfrm>
            <a:off x="1524000" y="9144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35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6858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Pressure Drop in Packed Bed Reactors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066800"/>
            <a:ext cx="86868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000066"/>
                </a:solidFill>
              </a:rPr>
              <a:t>Flow of fluids through packed beds is accompanied by </a:t>
            </a:r>
            <a:r>
              <a:rPr lang="en-US" sz="2400" i="1">
                <a:solidFill>
                  <a:srgbClr val="000066"/>
                </a:solidFill>
              </a:rPr>
              <a:t>substantial</a:t>
            </a:r>
            <a:r>
              <a:rPr lang="en-US" sz="24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A50021"/>
                </a:solidFill>
              </a:rPr>
              <a:t>pressure drop</a:t>
            </a:r>
            <a:r>
              <a:rPr lang="en-US" sz="2400">
                <a:solidFill>
                  <a:srgbClr val="000066"/>
                </a:solidFill>
              </a:rPr>
              <a:t> across the bed.</a:t>
            </a:r>
          </a:p>
          <a:p>
            <a:pPr>
              <a:lnSpc>
                <a:spcPct val="80000"/>
              </a:lnSpc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66"/>
                </a:solidFill>
              </a:rPr>
              <a:t>From reaction perspective, do we need to account for pressure drop in packed bed reactors ?                               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	The answer depends on the type of reaction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For </a:t>
            </a:r>
            <a:r>
              <a:rPr lang="en-US" sz="2000" i="1">
                <a:solidFill>
                  <a:srgbClr val="A50021"/>
                </a:solidFill>
              </a:rPr>
              <a:t>liquid-phase reactions</a:t>
            </a:r>
            <a:r>
              <a:rPr lang="en-US" sz="2000">
                <a:solidFill>
                  <a:srgbClr val="000066"/>
                </a:solidFill>
              </a:rPr>
              <a:t>, small changes in pressure </a:t>
            </a:r>
            <a:r>
              <a:rPr lang="en-US" sz="2000">
                <a:solidFill>
                  <a:srgbClr val="A50021"/>
                </a:solidFill>
              </a:rPr>
              <a:t>does not affect</a:t>
            </a:r>
            <a:r>
              <a:rPr lang="en-US" sz="2000">
                <a:solidFill>
                  <a:srgbClr val="000066"/>
                </a:solidFill>
              </a:rPr>
              <a:t> concentration and consequently does not affect the reaction rates.</a:t>
            </a:r>
          </a:p>
          <a:p>
            <a:pPr lvl="1">
              <a:lnSpc>
                <a:spcPct val="110000"/>
              </a:lnSpc>
            </a:pPr>
            <a:endParaRPr lang="en-US" sz="1200">
              <a:solidFill>
                <a:srgbClr val="000066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However, for </a:t>
            </a:r>
            <a:r>
              <a:rPr lang="en-US" sz="2000" i="1">
                <a:solidFill>
                  <a:srgbClr val="A50021"/>
                </a:solidFill>
              </a:rPr>
              <a:t>gas-phase reactions</a:t>
            </a:r>
            <a:r>
              <a:rPr lang="en-US" sz="2000">
                <a:solidFill>
                  <a:srgbClr val="000066"/>
                </a:solidFill>
              </a:rPr>
              <a:t>, the </a:t>
            </a:r>
            <a:r>
              <a:rPr lang="en-US" sz="2000" i="1">
                <a:solidFill>
                  <a:srgbClr val="A50021"/>
                </a:solidFill>
              </a:rPr>
              <a:t>concentrations</a:t>
            </a:r>
            <a:r>
              <a:rPr lang="en-US" sz="2000">
                <a:solidFill>
                  <a:srgbClr val="A50021"/>
                </a:solidFill>
              </a:rPr>
              <a:t> are a </a:t>
            </a:r>
            <a:r>
              <a:rPr lang="en-US" sz="2000" i="1">
                <a:solidFill>
                  <a:srgbClr val="A50021"/>
                </a:solidFill>
              </a:rPr>
              <a:t>function of pressure</a:t>
            </a:r>
            <a:r>
              <a:rPr lang="en-US" sz="2000">
                <a:solidFill>
                  <a:srgbClr val="000066"/>
                </a:solidFill>
              </a:rPr>
              <a:t>. Reduction in pressure implies reduction in concentration and, consequently, a reduction in reaction rates.</a:t>
            </a:r>
          </a:p>
        </p:txBody>
      </p:sp>
      <p:sp>
        <p:nvSpPr>
          <p:cNvPr id="225284" name="Line 4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11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sz="3200">
                <a:solidFill>
                  <a:srgbClr val="000066"/>
                </a:solidFill>
              </a:rPr>
              <a:t>Relationship between concentration and pressure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1905000" y="3962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b="1" i="1" u="sng">
                <a:solidFill>
                  <a:srgbClr val="CC0000"/>
                </a:solidFill>
              </a:rPr>
              <a:t>Case II: Gas phase reactions</a:t>
            </a:r>
            <a:endParaRPr lang="en-US" b="1">
              <a:solidFill>
                <a:srgbClr val="CC0000"/>
              </a:solidFill>
            </a:endParaRPr>
          </a:p>
        </p:txBody>
      </p:sp>
      <p:graphicFrame>
        <p:nvGraphicFramePr>
          <p:cNvPr id="226308" name="Object 4"/>
          <p:cNvGraphicFramePr>
            <a:graphicFrameLocks noChangeAspect="1"/>
          </p:cNvGraphicFramePr>
          <p:nvPr/>
        </p:nvGraphicFramePr>
        <p:xfrm>
          <a:off x="2060576" y="5257800"/>
          <a:ext cx="434022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2222280" imgH="431640" progId="Equation.3">
                  <p:embed/>
                </p:oleObj>
              </mc:Choice>
              <mc:Fallback>
                <p:oleObj name="Equation" r:id="rId3" imgW="2222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76" y="5257800"/>
                        <a:ext cx="4340225" cy="8397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309" name="Object 5"/>
          <p:cNvGraphicFramePr>
            <a:graphicFrameLocks noChangeAspect="1"/>
          </p:cNvGraphicFramePr>
          <p:nvPr/>
        </p:nvGraphicFramePr>
        <p:xfrm>
          <a:off x="2133600" y="1371601"/>
          <a:ext cx="2057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5" imgW="1054080" imgH="393480" progId="Equation.3">
                  <p:embed/>
                </p:oleObj>
              </mc:Choice>
              <mc:Fallback>
                <p:oleObj name="Equation" r:id="rId5" imgW="1054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371601"/>
                        <a:ext cx="2057400" cy="7651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310" name="Rectangle 6"/>
          <p:cNvSpPr>
            <a:spLocks noChangeArrowheads="1"/>
          </p:cNvSpPr>
          <p:nvPr/>
        </p:nvSpPr>
        <p:spPr bwMode="auto">
          <a:xfrm>
            <a:off x="2071586" y="2362201"/>
            <a:ext cx="393710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CC0000"/>
                </a:solidFill>
              </a:rPr>
              <a:t>Case I: Liquid phase reactions</a:t>
            </a:r>
            <a:endParaRPr lang="en-US" sz="2400" b="1">
              <a:solidFill>
                <a:srgbClr val="CC0000"/>
              </a:solidFill>
            </a:endParaRPr>
          </a:p>
          <a:p>
            <a:endParaRPr lang="en-US" sz="2400" b="1" i="1">
              <a:solidFill>
                <a:srgbClr val="CC0000"/>
              </a:solidFill>
            </a:endParaRPr>
          </a:p>
          <a:p>
            <a:r>
              <a:rPr lang="en-US" sz="2400" i="1">
                <a:solidFill>
                  <a:srgbClr val="000066"/>
                </a:solidFill>
              </a:rPr>
              <a:t>v = v</a:t>
            </a:r>
            <a:r>
              <a:rPr lang="en-US" sz="2400" i="1" baseline="-25000">
                <a:solidFill>
                  <a:srgbClr val="000066"/>
                </a:solidFill>
              </a:rPr>
              <a:t>O</a:t>
            </a:r>
            <a:r>
              <a:rPr lang="en-US" sz="2400" i="1">
                <a:solidFill>
                  <a:srgbClr val="000066"/>
                </a:solidFill>
              </a:rPr>
              <a:t> =constant</a:t>
            </a:r>
            <a:endParaRPr lang="en-US" sz="2400">
              <a:solidFill>
                <a:srgbClr val="000066"/>
              </a:solidFill>
            </a:endParaRPr>
          </a:p>
        </p:txBody>
      </p:sp>
      <p:graphicFrame>
        <p:nvGraphicFramePr>
          <p:cNvPr id="226311" name="Object 7"/>
          <p:cNvGraphicFramePr>
            <a:graphicFrameLocks noChangeAspect="1"/>
          </p:cNvGraphicFramePr>
          <p:nvPr/>
        </p:nvGraphicFramePr>
        <p:xfrm>
          <a:off x="1981200" y="4419600"/>
          <a:ext cx="255428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7" imgW="1307880" imgH="431640" progId="Equation.3">
                  <p:embed/>
                </p:oleObj>
              </mc:Choice>
              <mc:Fallback>
                <p:oleObj name="Equation" r:id="rId7" imgW="1307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419600"/>
                        <a:ext cx="255428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5562601" y="1517650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(r</a:t>
            </a:r>
            <a:r>
              <a:rPr lang="en-US" sz="2400" baseline="-25000"/>
              <a:t>i</a:t>
            </a:r>
            <a:r>
              <a:rPr lang="en-US" sz="2400"/>
              <a:t>) = </a:t>
            </a:r>
            <a:r>
              <a:rPr lang="en-US" sz="2400" i="1"/>
              <a:t>k</a:t>
            </a:r>
            <a:r>
              <a:rPr lang="en-US" sz="2400"/>
              <a:t>(T) </a:t>
            </a:r>
            <a:r>
              <a:rPr lang="en-US" sz="2400">
                <a:sym typeface="Symbol" panose="05050102010706020507" pitchFamily="18" charset="2"/>
              </a:rPr>
              <a:t></a:t>
            </a:r>
            <a:r>
              <a:rPr lang="en-US" sz="2400"/>
              <a:t> </a:t>
            </a:r>
            <a:r>
              <a:rPr lang="en-US" sz="2400" i="1"/>
              <a:t>f</a:t>
            </a:r>
            <a:r>
              <a:rPr lang="en-US" sz="2400"/>
              <a:t>(Concentration)</a:t>
            </a:r>
          </a:p>
        </p:txBody>
      </p:sp>
      <p:sp>
        <p:nvSpPr>
          <p:cNvPr id="226313" name="Line 9"/>
          <p:cNvSpPr>
            <a:spLocks noChangeShapeType="1"/>
          </p:cNvSpPr>
          <p:nvPr/>
        </p:nvSpPr>
        <p:spPr bwMode="auto">
          <a:xfrm>
            <a:off x="152400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grpSp>
        <p:nvGrpSpPr>
          <p:cNvPr id="226314" name="Group 10"/>
          <p:cNvGrpSpPr>
            <a:grpSpLocks/>
          </p:cNvGrpSpPr>
          <p:nvPr/>
        </p:nvGrpSpPr>
        <p:grpSpPr bwMode="auto">
          <a:xfrm>
            <a:off x="4419600" y="2971800"/>
            <a:ext cx="6197600" cy="1016000"/>
            <a:chOff x="1824" y="1872"/>
            <a:chExt cx="3936" cy="640"/>
          </a:xfrm>
        </p:grpSpPr>
        <p:sp>
          <p:nvSpPr>
            <p:cNvPr id="226315" name="Text Box 11"/>
            <p:cNvSpPr txBox="1">
              <a:spLocks noChangeArrowheads="1"/>
            </p:cNvSpPr>
            <p:nvPr/>
          </p:nvSpPr>
          <p:spPr bwMode="auto">
            <a:xfrm>
              <a:off x="2400" y="1872"/>
              <a:ext cx="3360" cy="64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i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Concentration does not depend on pressure. No need to calculate pressure to solve for conversion </a:t>
              </a:r>
            </a:p>
          </p:txBody>
        </p:sp>
        <p:sp>
          <p:nvSpPr>
            <p:cNvPr id="226316" name="Line 12"/>
            <p:cNvSpPr>
              <a:spLocks noChangeShapeType="1"/>
            </p:cNvSpPr>
            <p:nvPr/>
          </p:nvSpPr>
          <p:spPr bwMode="auto">
            <a:xfrm>
              <a:off x="1824" y="21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sp>
        <p:nvSpPr>
          <p:cNvPr id="226317" name="Oval 13"/>
          <p:cNvSpPr>
            <a:spLocks noChangeArrowheads="1"/>
          </p:cNvSpPr>
          <p:nvPr/>
        </p:nvSpPr>
        <p:spPr bwMode="auto">
          <a:xfrm>
            <a:off x="2438400" y="4572000"/>
            <a:ext cx="304800" cy="5334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6318" name="Oval 14"/>
          <p:cNvSpPr>
            <a:spLocks noChangeArrowheads="1"/>
          </p:cNvSpPr>
          <p:nvPr/>
        </p:nvSpPr>
        <p:spPr bwMode="auto">
          <a:xfrm>
            <a:off x="3733800" y="4419600"/>
            <a:ext cx="304800" cy="4572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6319" name="Oval 15"/>
          <p:cNvSpPr>
            <a:spLocks noChangeArrowheads="1"/>
          </p:cNvSpPr>
          <p:nvPr/>
        </p:nvSpPr>
        <p:spPr bwMode="auto">
          <a:xfrm>
            <a:off x="4114800" y="4800600"/>
            <a:ext cx="381000" cy="4572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6320" name="Arc 16"/>
          <p:cNvSpPr>
            <a:spLocks/>
          </p:cNvSpPr>
          <p:nvPr/>
        </p:nvSpPr>
        <p:spPr bwMode="auto">
          <a:xfrm flipH="1">
            <a:off x="2590801" y="4191000"/>
            <a:ext cx="6289675" cy="457200"/>
          </a:xfrm>
          <a:custGeom>
            <a:avLst/>
            <a:gdLst>
              <a:gd name="G0" fmla="+- 21065 0 0"/>
              <a:gd name="G1" fmla="+- 21600 0 0"/>
              <a:gd name="G2" fmla="+- 21600 0 0"/>
              <a:gd name="T0" fmla="*/ 0 w 42665"/>
              <a:gd name="T1" fmla="*/ 16821 h 21600"/>
              <a:gd name="T2" fmla="*/ 42665 w 42665"/>
              <a:gd name="T3" fmla="*/ 21600 h 21600"/>
              <a:gd name="T4" fmla="*/ 21065 w 4266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665" h="21600" fill="none" extrusionOk="0">
                <a:moveTo>
                  <a:pt x="0" y="16821"/>
                </a:moveTo>
                <a:cubicBezTo>
                  <a:pt x="2232" y="6982"/>
                  <a:pt x="10976" y="0"/>
                  <a:pt x="21065" y="0"/>
                </a:cubicBezTo>
                <a:cubicBezTo>
                  <a:pt x="32994" y="0"/>
                  <a:pt x="42665" y="9670"/>
                  <a:pt x="42665" y="21600"/>
                </a:cubicBezTo>
              </a:path>
              <a:path w="42665" h="21600" stroke="0" extrusionOk="0">
                <a:moveTo>
                  <a:pt x="0" y="16821"/>
                </a:moveTo>
                <a:cubicBezTo>
                  <a:pt x="2232" y="6982"/>
                  <a:pt x="10976" y="0"/>
                  <a:pt x="21065" y="0"/>
                </a:cubicBezTo>
                <a:cubicBezTo>
                  <a:pt x="32994" y="0"/>
                  <a:pt x="42665" y="9670"/>
                  <a:pt x="42665" y="21600"/>
                </a:cubicBezTo>
                <a:lnTo>
                  <a:pt x="21065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6321" name="Arc 17"/>
          <p:cNvSpPr>
            <a:spLocks/>
          </p:cNvSpPr>
          <p:nvPr/>
        </p:nvSpPr>
        <p:spPr bwMode="auto">
          <a:xfrm flipV="1">
            <a:off x="4495800" y="4876800"/>
            <a:ext cx="42672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6322" name="Arc 18"/>
          <p:cNvSpPr>
            <a:spLocks/>
          </p:cNvSpPr>
          <p:nvPr/>
        </p:nvSpPr>
        <p:spPr bwMode="auto">
          <a:xfrm>
            <a:off x="3962400" y="4495800"/>
            <a:ext cx="39624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26323" name="Text Box 19"/>
          <p:cNvSpPr txBox="1">
            <a:spLocks noChangeArrowheads="1"/>
          </p:cNvSpPr>
          <p:nvPr/>
        </p:nvSpPr>
        <p:spPr bwMode="auto">
          <a:xfrm>
            <a:off x="8899525" y="4533901"/>
            <a:ext cx="166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Inlet Conditions</a:t>
            </a:r>
          </a:p>
        </p:txBody>
      </p:sp>
    </p:spTree>
    <p:extLst>
      <p:ext uri="{BB962C8B-B14F-4D97-AF65-F5344CB8AC3E}">
        <p14:creationId xmlns:p14="http://schemas.microsoft.com/office/powerpoint/2010/main" val="2747378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sz="3200">
                <a:solidFill>
                  <a:srgbClr val="000066"/>
                </a:solidFill>
              </a:rPr>
              <a:t>Relationship between concentration and pressure</a:t>
            </a: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828800" y="14478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286000" algn="l"/>
                <a:tab pos="4114800" algn="l"/>
                <a:tab pos="5029200" algn="l"/>
                <a:tab pos="6172200" algn="l"/>
                <a:tab pos="7086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b="1" i="1" u="sng">
                <a:solidFill>
                  <a:srgbClr val="CC0000"/>
                </a:solidFill>
              </a:rPr>
              <a:t>Case II: Gas phase reactions (cont.)</a:t>
            </a:r>
            <a:endParaRPr lang="en-US" b="1">
              <a:solidFill>
                <a:srgbClr val="CC0000"/>
              </a:solidFill>
            </a:endParaRPr>
          </a:p>
        </p:txBody>
      </p:sp>
      <p:graphicFrame>
        <p:nvGraphicFramePr>
          <p:cNvPr id="227332" name="Object 4"/>
          <p:cNvGraphicFramePr>
            <a:graphicFrameLocks noChangeAspect="1"/>
          </p:cNvGraphicFramePr>
          <p:nvPr/>
        </p:nvGraphicFramePr>
        <p:xfrm>
          <a:off x="1981201" y="2133600"/>
          <a:ext cx="434022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2222280" imgH="431640" progId="Equation.3">
                  <p:embed/>
                </p:oleObj>
              </mc:Choice>
              <mc:Fallback>
                <p:oleObj name="Equation" r:id="rId3" imgW="2222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2133600"/>
                        <a:ext cx="4340225" cy="8397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33" name="Line 5"/>
          <p:cNvSpPr>
            <a:spLocks noChangeShapeType="1"/>
          </p:cNvSpPr>
          <p:nvPr/>
        </p:nvSpPr>
        <p:spPr bwMode="auto">
          <a:xfrm>
            <a:off x="152400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graphicFrame>
        <p:nvGraphicFramePr>
          <p:cNvPr id="227334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981200" y="3941764"/>
          <a:ext cx="2057400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5" imgW="1422360" imgH="431640" progId="Equation.3">
                  <p:embed/>
                </p:oleObj>
              </mc:Choice>
              <mc:Fallback>
                <p:oleObj name="Equation" r:id="rId5" imgW="1422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941764"/>
                        <a:ext cx="2057400" cy="6238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35" name="Text Box 7"/>
          <p:cNvSpPr txBox="1">
            <a:spLocks noChangeArrowheads="1"/>
          </p:cNvSpPr>
          <p:nvPr/>
        </p:nvSpPr>
        <p:spPr bwMode="auto">
          <a:xfrm>
            <a:off x="1905000" y="32766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u="sng"/>
              <a:t>For isothermal reactor</a:t>
            </a:r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>
            <a:off x="5867400" y="5562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graphicFrame>
        <p:nvGraphicFramePr>
          <p:cNvPr id="227337" name="Object 9"/>
          <p:cNvGraphicFramePr>
            <a:graphicFrameLocks noChangeAspect="1"/>
          </p:cNvGraphicFramePr>
          <p:nvPr/>
        </p:nvGraphicFramePr>
        <p:xfrm>
          <a:off x="7153275" y="5327651"/>
          <a:ext cx="18494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7" imgW="1066680" imgH="228600" progId="Equation.3">
                  <p:embed/>
                </p:oleObj>
              </mc:Choice>
              <mc:Fallback>
                <p:oleObj name="Equation" r:id="rId7" imgW="1066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3275" y="5327651"/>
                        <a:ext cx="1849438" cy="396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7338" name="Group 10"/>
          <p:cNvGrpSpPr>
            <a:grpSpLocks/>
          </p:cNvGrpSpPr>
          <p:nvPr/>
        </p:nvGrpSpPr>
        <p:grpSpPr bwMode="auto">
          <a:xfrm>
            <a:off x="4114800" y="4038600"/>
            <a:ext cx="5029200" cy="406400"/>
            <a:chOff x="1632" y="2544"/>
            <a:chExt cx="3168" cy="256"/>
          </a:xfrm>
        </p:grpSpPr>
        <p:sp>
          <p:nvSpPr>
            <p:cNvPr id="227339" name="Text Box 11"/>
            <p:cNvSpPr txBox="1">
              <a:spLocks noChangeArrowheads="1"/>
            </p:cNvSpPr>
            <p:nvPr/>
          </p:nvSpPr>
          <p:spPr bwMode="auto">
            <a:xfrm>
              <a:off x="2038" y="2544"/>
              <a:ext cx="2762" cy="256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(P/P</a:t>
              </a:r>
              <a:r>
                <a:rPr lang="en-US" sz="2000" i="1" baseline="-25000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  <a:r>
                <a:rPr lang="en-US" sz="2000" i="1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 may vary along the reactor length</a:t>
              </a:r>
            </a:p>
          </p:txBody>
        </p:sp>
        <p:sp>
          <p:nvSpPr>
            <p:cNvPr id="227340" name="Line 12"/>
            <p:cNvSpPr>
              <a:spLocks noChangeShapeType="1"/>
            </p:cNvSpPr>
            <p:nvPr/>
          </p:nvSpPr>
          <p:spPr bwMode="auto">
            <a:xfrm>
              <a:off x="1632" y="26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sp>
        <p:nvSpPr>
          <p:cNvPr id="227341" name="Text Box 13"/>
          <p:cNvSpPr txBox="1">
            <a:spLocks noChangeArrowheads="1"/>
          </p:cNvSpPr>
          <p:nvPr/>
        </p:nvSpPr>
        <p:spPr bwMode="auto">
          <a:xfrm>
            <a:off x="1914526" y="5257800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(r</a:t>
            </a:r>
            <a:r>
              <a:rPr lang="en-US" sz="2400" baseline="-25000"/>
              <a:t>i</a:t>
            </a:r>
            <a:r>
              <a:rPr lang="en-US" sz="2400"/>
              <a:t>) = </a:t>
            </a:r>
            <a:r>
              <a:rPr lang="en-US" sz="2400" i="1"/>
              <a:t>k</a:t>
            </a:r>
            <a:r>
              <a:rPr lang="en-US" sz="2400"/>
              <a:t>(T) </a:t>
            </a:r>
            <a:r>
              <a:rPr lang="en-US" sz="2400">
                <a:sym typeface="Symbol" panose="05050102010706020507" pitchFamily="18" charset="2"/>
              </a:rPr>
              <a:t></a:t>
            </a:r>
            <a:r>
              <a:rPr lang="en-US" sz="2400"/>
              <a:t> </a:t>
            </a:r>
            <a:r>
              <a:rPr lang="en-US" sz="2400" i="1"/>
              <a:t>f</a:t>
            </a:r>
            <a:r>
              <a:rPr lang="en-US" sz="2400"/>
              <a:t>(Concentration)</a:t>
            </a:r>
          </a:p>
        </p:txBody>
      </p:sp>
    </p:spTree>
    <p:extLst>
      <p:ext uri="{BB962C8B-B14F-4D97-AF65-F5344CB8AC3E}">
        <p14:creationId xmlns:p14="http://schemas.microsoft.com/office/powerpoint/2010/main" val="2169849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8991600" cy="609600"/>
          </a:xfrm>
        </p:spPr>
        <p:txBody>
          <a:bodyPr/>
          <a:lstStyle/>
          <a:p>
            <a:r>
              <a:rPr lang="en-US" sz="3200">
                <a:solidFill>
                  <a:srgbClr val="000066"/>
                </a:solidFill>
              </a:rPr>
              <a:t>Pressure Drop in  an Isothermal PBR – Our Approach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914400"/>
            <a:ext cx="8458200" cy="1447800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>
                <a:solidFill>
                  <a:srgbClr val="000066"/>
                </a:solidFill>
              </a:rPr>
              <a:t>Ultimately, we want to write two coupled differential equations that describes how the two variables - conversion (X) and pressure (P) - change with </a:t>
            </a:r>
            <a:r>
              <a:rPr lang="en-US" sz="2400" i="1">
                <a:solidFill>
                  <a:srgbClr val="000066"/>
                </a:solidFill>
              </a:rPr>
              <a:t>reactor length</a:t>
            </a:r>
            <a:r>
              <a:rPr lang="en-US" sz="2400">
                <a:solidFill>
                  <a:srgbClr val="000066"/>
                </a:solidFill>
              </a:rPr>
              <a:t> or </a:t>
            </a:r>
            <a:r>
              <a:rPr lang="en-US" sz="2400" i="1">
                <a:solidFill>
                  <a:srgbClr val="000066"/>
                </a:solidFill>
              </a:rPr>
              <a:t>mass of catalyst packed</a:t>
            </a:r>
          </a:p>
        </p:txBody>
      </p:sp>
      <p:graphicFrame>
        <p:nvGraphicFramePr>
          <p:cNvPr id="22835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60600" y="3224214"/>
          <a:ext cx="15748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952200" imgH="393480" progId="Equation.3">
                  <p:embed/>
                </p:oleObj>
              </mc:Choice>
              <mc:Fallback>
                <p:oleObj name="Equation" r:id="rId3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3224214"/>
                        <a:ext cx="1574800" cy="650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8357" name="Line 5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graphicFrame>
        <p:nvGraphicFramePr>
          <p:cNvPr id="228358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357439" y="5132388"/>
          <a:ext cx="16081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5" imgW="977760" imgH="393480" progId="Equation.3">
                  <p:embed/>
                </p:oleObj>
              </mc:Choice>
              <mc:Fallback>
                <p:oleObj name="Equation" r:id="rId5" imgW="977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9" y="5132388"/>
                        <a:ext cx="1608137" cy="647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359" name="Object 7"/>
          <p:cNvGraphicFramePr>
            <a:graphicFrameLocks noChangeAspect="1"/>
          </p:cNvGraphicFramePr>
          <p:nvPr/>
        </p:nvGraphicFramePr>
        <p:xfrm>
          <a:off x="4724401" y="3124200"/>
          <a:ext cx="8810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7" imgW="495000" imgH="457200" progId="Equation.3">
                  <p:embed/>
                </p:oleObj>
              </mc:Choice>
              <mc:Fallback>
                <p:oleObj name="Equation" r:id="rId7" imgW="495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1" y="3124200"/>
                        <a:ext cx="881063" cy="812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1965326" y="2555875"/>
            <a:ext cx="560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rgbClr val="008000"/>
                </a:solidFill>
              </a:rPr>
              <a:t>Variation of conversion with catalyst weight</a:t>
            </a:r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2005038" y="4419601"/>
            <a:ext cx="53355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rgbClr val="008000"/>
                </a:solidFill>
              </a:rPr>
              <a:t>Variation of pressure with catalyst weight</a:t>
            </a:r>
          </a:p>
        </p:txBody>
      </p:sp>
      <p:graphicFrame>
        <p:nvGraphicFramePr>
          <p:cNvPr id="228362" name="Object 10"/>
          <p:cNvGraphicFramePr>
            <a:graphicFrameLocks noChangeAspect="1"/>
          </p:cNvGraphicFramePr>
          <p:nvPr/>
        </p:nvGraphicFramePr>
        <p:xfrm>
          <a:off x="5068889" y="5254625"/>
          <a:ext cx="4968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9" imgW="279360" imgH="203040" progId="Equation.3">
                  <p:embed/>
                </p:oleObj>
              </mc:Choice>
              <mc:Fallback>
                <p:oleObj name="Equation" r:id="rId9" imgW="279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8889" y="5254625"/>
                        <a:ext cx="496887" cy="3619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7378959" y="3190875"/>
            <a:ext cx="13062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A50021"/>
                </a:solidFill>
              </a:rPr>
              <a:t>From GMBE</a:t>
            </a: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1633130" y="6248401"/>
            <a:ext cx="89586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66"/>
                </a:solidFill>
              </a:rPr>
              <a:t>Next, we will review equation describing pressure drop in packed beds</a:t>
            </a:r>
          </a:p>
        </p:txBody>
      </p:sp>
    </p:spTree>
    <p:extLst>
      <p:ext uri="{BB962C8B-B14F-4D97-AF65-F5344CB8AC3E}">
        <p14:creationId xmlns:p14="http://schemas.microsoft.com/office/powerpoint/2010/main" val="194501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CRE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60762" y="1056055"/>
            <a:ext cx="85690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/>
              <a:t>Chapter 1: Mole Balances</a:t>
            </a:r>
          </a:p>
          <a:p>
            <a:pPr algn="l"/>
            <a:r>
              <a:rPr lang="en-US" sz="4000" b="1" dirty="0" smtClean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Learning </a:t>
            </a:r>
            <a:r>
              <a:rPr lang="en-US" sz="40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Resources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b="1"/>
              <a:t>Learning </a:t>
            </a:r>
            <a:r>
              <a:rPr lang="en-US" b="1" smtClean="0"/>
              <a:t>Resources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2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6858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Pressure Drop in Packed Bed Reactors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838200"/>
            <a:ext cx="9144000" cy="60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>
                <a:solidFill>
                  <a:srgbClr val="008000"/>
                </a:solidFill>
              </a:rPr>
              <a:t>ERGUN</a:t>
            </a:r>
            <a:r>
              <a:rPr lang="en-US">
                <a:solidFill>
                  <a:srgbClr val="008000"/>
                </a:solidFill>
              </a:rPr>
              <a:t> equation for pressure drop in a packed bed:</a:t>
            </a:r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/>
        </p:nvGraphicFramePr>
        <p:xfrm>
          <a:off x="2452689" y="1524001"/>
          <a:ext cx="668337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3047760" imgH="469800" progId="Equation.3">
                  <p:embed/>
                </p:oleObj>
              </mc:Choice>
              <mc:Fallback>
                <p:oleObj name="Equation" r:id="rId3" imgW="30477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9" y="1524001"/>
                        <a:ext cx="6683375" cy="1031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9381" name="Group 5"/>
          <p:cNvGrpSpPr>
            <a:grpSpLocks/>
          </p:cNvGrpSpPr>
          <p:nvPr/>
        </p:nvGrpSpPr>
        <p:grpSpPr bwMode="auto">
          <a:xfrm>
            <a:off x="5562600" y="2436813"/>
            <a:ext cx="1981200" cy="876299"/>
            <a:chOff x="2544" y="1535"/>
            <a:chExt cx="1248" cy="552"/>
          </a:xfrm>
        </p:grpSpPr>
        <p:sp>
          <p:nvSpPr>
            <p:cNvPr id="229382" name="AutoShape 6"/>
            <p:cNvSpPr>
              <a:spLocks/>
            </p:cNvSpPr>
            <p:nvPr/>
          </p:nvSpPr>
          <p:spPr bwMode="auto">
            <a:xfrm rot="5402451">
              <a:off x="3072" y="1007"/>
              <a:ext cx="192" cy="1248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9383" name="Text Box 7"/>
            <p:cNvSpPr txBox="1">
              <a:spLocks noChangeArrowheads="1"/>
            </p:cNvSpPr>
            <p:nvPr/>
          </p:nvSpPr>
          <p:spPr bwMode="auto">
            <a:xfrm>
              <a:off x="2810" y="1680"/>
              <a:ext cx="61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i="1">
                  <a:solidFill>
                    <a:srgbClr val="000066"/>
                  </a:solidFill>
                </a:rPr>
                <a:t>Laminar</a:t>
              </a:r>
              <a:endParaRPr lang="en-US"/>
            </a:p>
            <a:p>
              <a:pPr algn="ctr"/>
              <a:r>
                <a:rPr lang="en-US"/>
                <a:t>(N</a:t>
              </a:r>
              <a:r>
                <a:rPr lang="en-US" baseline="-25000"/>
                <a:t>RE</a:t>
              </a:r>
              <a:r>
                <a:rPr lang="en-US"/>
                <a:t> &lt; 1)</a:t>
              </a:r>
            </a:p>
          </p:txBody>
        </p:sp>
      </p:grpSp>
      <p:grpSp>
        <p:nvGrpSpPr>
          <p:cNvPr id="229384" name="Group 8"/>
          <p:cNvGrpSpPr>
            <a:grpSpLocks/>
          </p:cNvGrpSpPr>
          <p:nvPr/>
        </p:nvGrpSpPr>
        <p:grpSpPr bwMode="auto">
          <a:xfrm>
            <a:off x="7656515" y="2133602"/>
            <a:ext cx="1322388" cy="1257301"/>
            <a:chOff x="3863" y="1391"/>
            <a:chExt cx="833" cy="792"/>
          </a:xfrm>
        </p:grpSpPr>
        <p:sp>
          <p:nvSpPr>
            <p:cNvPr id="229385" name="AutoShape 9"/>
            <p:cNvSpPr>
              <a:spLocks/>
            </p:cNvSpPr>
            <p:nvPr/>
          </p:nvSpPr>
          <p:spPr bwMode="auto">
            <a:xfrm rot="5402451">
              <a:off x="4007" y="1367"/>
              <a:ext cx="384" cy="432"/>
            </a:xfrm>
            <a:prstGeom prst="rightBrace">
              <a:avLst>
                <a:gd name="adj1" fmla="val 9375"/>
                <a:gd name="adj2" fmla="val 50000"/>
              </a:avLst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29386" name="Text Box 10"/>
            <p:cNvSpPr txBox="1">
              <a:spLocks noChangeArrowheads="1"/>
            </p:cNvSpPr>
            <p:nvPr/>
          </p:nvSpPr>
          <p:spPr bwMode="auto">
            <a:xfrm>
              <a:off x="3863" y="1776"/>
              <a:ext cx="83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i="1">
                  <a:solidFill>
                    <a:srgbClr val="A50021"/>
                  </a:solidFill>
                </a:rPr>
                <a:t>Turbulent</a:t>
              </a:r>
              <a:endParaRPr lang="en-US">
                <a:solidFill>
                  <a:srgbClr val="FF9900"/>
                </a:solidFill>
              </a:endParaRPr>
            </a:p>
            <a:p>
              <a:pPr algn="ctr"/>
              <a:r>
                <a:rPr lang="en-US"/>
                <a:t>(N</a:t>
              </a:r>
              <a:r>
                <a:rPr lang="en-US" baseline="-25000"/>
                <a:t>RE</a:t>
              </a:r>
              <a:r>
                <a:rPr lang="en-US"/>
                <a:t> &gt; 1000)</a:t>
              </a:r>
            </a:p>
          </p:txBody>
        </p:sp>
      </p:grpSp>
      <p:graphicFrame>
        <p:nvGraphicFramePr>
          <p:cNvPr id="229387" name="Object 11"/>
          <p:cNvGraphicFramePr>
            <a:graphicFrameLocks noChangeAspect="1"/>
          </p:cNvGraphicFramePr>
          <p:nvPr/>
        </p:nvGraphicFramePr>
        <p:xfrm>
          <a:off x="6553200" y="3616326"/>
          <a:ext cx="3379788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5" imgW="1854000" imgH="927000" progId="Equation.3">
                  <p:embed/>
                </p:oleObj>
              </mc:Choice>
              <mc:Fallback>
                <p:oleObj name="Equation" r:id="rId5" imgW="1854000" imgH="92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616326"/>
                        <a:ext cx="3379788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8" name="Object 12"/>
          <p:cNvGraphicFramePr>
            <a:graphicFrameLocks noChangeAspect="1"/>
          </p:cNvGraphicFramePr>
          <p:nvPr/>
        </p:nvGraphicFramePr>
        <p:xfrm>
          <a:off x="2209800" y="3581400"/>
          <a:ext cx="3841750" cy="171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7" imgW="2108160" imgH="939600" progId="Equation.3">
                  <p:embed/>
                </p:oleObj>
              </mc:Choice>
              <mc:Fallback>
                <p:oleObj name="Equation" r:id="rId7" imgW="21081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81400"/>
                        <a:ext cx="3841750" cy="171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9389" name="Line 13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grpSp>
        <p:nvGrpSpPr>
          <p:cNvPr id="229390" name="Group 14"/>
          <p:cNvGrpSpPr>
            <a:grpSpLocks/>
          </p:cNvGrpSpPr>
          <p:nvPr/>
        </p:nvGrpSpPr>
        <p:grpSpPr bwMode="auto">
          <a:xfrm>
            <a:off x="1752600" y="5638801"/>
            <a:ext cx="9067800" cy="1006475"/>
            <a:chOff x="144" y="3552"/>
            <a:chExt cx="5712" cy="634"/>
          </a:xfrm>
        </p:grpSpPr>
        <p:graphicFrame>
          <p:nvGraphicFramePr>
            <p:cNvPr id="229391" name="Object 15"/>
            <p:cNvGraphicFramePr>
              <a:graphicFrameLocks noChangeAspect="1"/>
            </p:cNvGraphicFramePr>
            <p:nvPr/>
          </p:nvGraphicFramePr>
          <p:xfrm>
            <a:off x="144" y="3552"/>
            <a:ext cx="3789" cy="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5" name="Equation" r:id="rId9" imgW="2743200" imgH="444240" progId="Equation.3">
                    <p:embed/>
                  </p:oleObj>
                </mc:Choice>
                <mc:Fallback>
                  <p:oleObj name="Equation" r:id="rId9" imgW="2743200" imgH="444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3552"/>
                          <a:ext cx="3789" cy="613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CC0000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9392" name="Text Box 16"/>
            <p:cNvSpPr txBox="1">
              <a:spLocks noChangeArrowheads="1"/>
            </p:cNvSpPr>
            <p:nvPr/>
          </p:nvSpPr>
          <p:spPr bwMode="auto">
            <a:xfrm>
              <a:off x="4080" y="3552"/>
              <a:ext cx="177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i="1">
                  <a:solidFill>
                    <a:srgbClr val="CC0000"/>
                  </a:solidFill>
                </a:rPr>
                <a:t>Differential equation</a:t>
              </a:r>
            </a:p>
            <a:p>
              <a:r>
                <a:rPr lang="en-US" sz="2000" i="1">
                  <a:solidFill>
                    <a:srgbClr val="CC0000"/>
                  </a:solidFill>
                </a:rPr>
                <a:t>for pressure drop in bed of spherical packing</a:t>
              </a:r>
            </a:p>
          </p:txBody>
        </p:sp>
      </p:grpSp>
      <p:sp>
        <p:nvSpPr>
          <p:cNvPr id="229393" name="Line 17"/>
          <p:cNvSpPr>
            <a:spLocks noChangeShapeType="1"/>
          </p:cNvSpPr>
          <p:nvPr/>
        </p:nvSpPr>
        <p:spPr bwMode="auto">
          <a:xfrm>
            <a:off x="1752600" y="3429000"/>
            <a:ext cx="89154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29394" name="Line 18"/>
          <p:cNvSpPr>
            <a:spLocks noChangeShapeType="1"/>
          </p:cNvSpPr>
          <p:nvPr/>
        </p:nvSpPr>
        <p:spPr bwMode="auto">
          <a:xfrm>
            <a:off x="1600200" y="5410200"/>
            <a:ext cx="89154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904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1981200" y="3200400"/>
            <a:ext cx="8686800" cy="6858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1981200" y="2743200"/>
            <a:ext cx="8686800" cy="45720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6858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Pressure Drop in Packed Bed Reactors</a:t>
            </a:r>
          </a:p>
        </p:txBody>
      </p:sp>
      <p:graphicFrame>
        <p:nvGraphicFramePr>
          <p:cNvPr id="230405" name="Object 5"/>
          <p:cNvGraphicFramePr>
            <a:graphicFrameLocks noChangeAspect="1"/>
          </p:cNvGraphicFramePr>
          <p:nvPr/>
        </p:nvGraphicFramePr>
        <p:xfrm>
          <a:off x="1905000" y="1143000"/>
          <a:ext cx="601503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3" imgW="2743200" imgH="444240" progId="Equation.3">
                  <p:embed/>
                </p:oleObj>
              </mc:Choice>
              <mc:Fallback>
                <p:oleObj name="Equation" r:id="rId3" imgW="2743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143000"/>
                        <a:ext cx="601503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07" name="Line 7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0410" name="Text Box 10"/>
          <p:cNvSpPr txBox="1">
            <a:spLocks noChangeArrowheads="1"/>
          </p:cNvSpPr>
          <p:nvPr/>
        </p:nvSpPr>
        <p:spPr bwMode="auto">
          <a:xfrm>
            <a:off x="1752601" y="2438401"/>
            <a:ext cx="8702675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000">
                <a:solidFill>
                  <a:srgbClr val="000066"/>
                </a:solidFill>
              </a:rPr>
              <a:t>In the above equation, some of the parameters are: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2000">
                <a:solidFill>
                  <a:srgbClr val="000066"/>
                </a:solidFill>
              </a:rPr>
              <a:t> characteristic of the packing [porosity (</a:t>
            </a:r>
            <a:r>
              <a:rPr lang="en-US" sz="2000" b="1">
                <a:solidFill>
                  <a:srgbClr val="000066"/>
                </a:solidFill>
                <a:latin typeface="Symbol" panose="05050102010706020507" pitchFamily="18" charset="2"/>
              </a:rPr>
              <a:t>f</a:t>
            </a:r>
            <a:r>
              <a:rPr lang="en-US" sz="2000">
                <a:solidFill>
                  <a:srgbClr val="000066"/>
                </a:solidFill>
                <a:latin typeface="Symbol" panose="05050102010706020507" pitchFamily="18" charset="2"/>
              </a:rPr>
              <a:t>), </a:t>
            </a:r>
            <a:r>
              <a:rPr lang="en-US" sz="2000">
                <a:solidFill>
                  <a:srgbClr val="000066"/>
                </a:solidFill>
              </a:rPr>
              <a:t>particle (</a:t>
            </a:r>
            <a:r>
              <a:rPr lang="en-US" sz="2000" b="1">
                <a:solidFill>
                  <a:srgbClr val="000066"/>
                </a:solidFill>
              </a:rPr>
              <a:t>D</a:t>
            </a:r>
            <a:r>
              <a:rPr lang="en-US" sz="2000" b="1" baseline="-25000">
                <a:solidFill>
                  <a:srgbClr val="000066"/>
                </a:solidFill>
              </a:rPr>
              <a:t>p</a:t>
            </a:r>
            <a:r>
              <a:rPr lang="en-US" sz="2000">
                <a:solidFill>
                  <a:srgbClr val="000066"/>
                </a:solidFill>
              </a:rPr>
              <a:t>)]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500">
                <a:solidFill>
                  <a:srgbClr val="000066"/>
                </a:solidFill>
              </a:rPr>
              <a:t> 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2000">
                <a:solidFill>
                  <a:srgbClr val="000066"/>
                </a:solidFill>
              </a:rPr>
              <a:t>characteristic of fluid property [viscosity (</a:t>
            </a:r>
            <a:r>
              <a:rPr lang="en-US" sz="2000" b="1">
                <a:solidFill>
                  <a:srgbClr val="000066"/>
                </a:solidFill>
                <a:latin typeface="Symbol" panose="05050102010706020507" pitchFamily="18" charset="2"/>
              </a:rPr>
              <a:t>m</a:t>
            </a:r>
            <a:r>
              <a:rPr lang="en-US" sz="2000">
                <a:solidFill>
                  <a:srgbClr val="000066"/>
                </a:solidFill>
              </a:rPr>
              <a:t>), density (</a:t>
            </a:r>
            <a:r>
              <a:rPr lang="en-US" sz="2000" b="1">
                <a:solidFill>
                  <a:srgbClr val="000066"/>
                </a:solidFill>
                <a:latin typeface="Symbol" panose="05050102010706020507" pitchFamily="18" charset="2"/>
              </a:rPr>
              <a:t>r</a:t>
            </a:r>
            <a:r>
              <a:rPr lang="en-US" sz="2000">
                <a:solidFill>
                  <a:srgbClr val="000066"/>
                </a:solidFill>
              </a:rPr>
              <a:t>)]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2000">
                <a:solidFill>
                  <a:srgbClr val="000066"/>
                </a:solidFill>
              </a:rPr>
              <a:t> characteristic of operating parameters [mass velocity (</a:t>
            </a:r>
            <a:r>
              <a:rPr lang="en-US" sz="2000" b="1">
                <a:solidFill>
                  <a:srgbClr val="000066"/>
                </a:solidFill>
              </a:rPr>
              <a:t>G</a:t>
            </a:r>
            <a:r>
              <a:rPr lang="en-US" sz="2000">
                <a:solidFill>
                  <a:srgbClr val="000066"/>
                </a:solidFill>
              </a:rPr>
              <a:t>)]</a:t>
            </a:r>
          </a:p>
        </p:txBody>
      </p:sp>
      <p:sp>
        <p:nvSpPr>
          <p:cNvPr id="230411" name="Text Box 11"/>
          <p:cNvSpPr txBox="1">
            <a:spLocks noChangeArrowheads="1"/>
          </p:cNvSpPr>
          <p:nvPr/>
        </p:nvSpPr>
        <p:spPr bwMode="auto">
          <a:xfrm>
            <a:off x="1752600" y="4114800"/>
            <a:ext cx="8382000" cy="24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6538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20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sz="2000"/>
              <a:t>The packing characteristics are usually considered to be invariant with respect to reactor length. </a:t>
            </a:r>
          </a:p>
          <a:p>
            <a:pPr>
              <a:buFontTx/>
              <a:buChar char="•"/>
            </a:pPr>
            <a:endParaRPr lang="en-US" sz="2000"/>
          </a:p>
          <a:p>
            <a:pPr>
              <a:buFontTx/>
              <a:buChar char="•"/>
            </a:pPr>
            <a:r>
              <a:rPr lang="en-US" sz="2000"/>
              <a:t>This leaves us with the following parameters to be evaluated as a function of reactor length</a:t>
            </a:r>
          </a:p>
          <a:p>
            <a:pPr>
              <a:buFontTx/>
              <a:buChar char="•"/>
            </a:pPr>
            <a:endParaRPr lang="en-US" sz="600"/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2000"/>
              <a:t> the fluid properties: </a:t>
            </a:r>
            <a:r>
              <a:rPr lang="en-US" sz="2000">
                <a:solidFill>
                  <a:srgbClr val="CC0000"/>
                </a:solidFill>
              </a:rPr>
              <a:t>viscosity (</a:t>
            </a:r>
            <a:r>
              <a:rPr lang="en-US" sz="2000" b="1">
                <a:solidFill>
                  <a:srgbClr val="CC0000"/>
                </a:solidFill>
                <a:latin typeface="Symbol" panose="05050102010706020507" pitchFamily="18" charset="2"/>
              </a:rPr>
              <a:t>m</a:t>
            </a:r>
            <a:r>
              <a:rPr lang="en-US" sz="2000">
                <a:solidFill>
                  <a:srgbClr val="CC0000"/>
                </a:solidFill>
              </a:rPr>
              <a:t>)</a:t>
            </a:r>
            <a:r>
              <a:rPr lang="en-US" sz="2000"/>
              <a:t> and </a:t>
            </a:r>
            <a:r>
              <a:rPr lang="en-US" sz="2000">
                <a:solidFill>
                  <a:srgbClr val="CC0000"/>
                </a:solidFill>
              </a:rPr>
              <a:t>density (</a:t>
            </a:r>
            <a:r>
              <a:rPr lang="en-US" sz="2000" b="1">
                <a:solidFill>
                  <a:srgbClr val="CC0000"/>
                </a:solidFill>
                <a:latin typeface="Symbol" panose="05050102010706020507" pitchFamily="18" charset="2"/>
              </a:rPr>
              <a:t>r</a:t>
            </a:r>
            <a:r>
              <a:rPr lang="en-US" sz="2000">
                <a:solidFill>
                  <a:srgbClr val="CC0000"/>
                </a:solidFill>
              </a:rPr>
              <a:t>)</a:t>
            </a:r>
          </a:p>
          <a:p>
            <a:pPr>
              <a:buFont typeface="Times New Roman" panose="02020603050405020304" pitchFamily="18" charset="0"/>
              <a:buChar char="–"/>
            </a:pPr>
            <a:endParaRPr lang="en-US" sz="800">
              <a:solidFill>
                <a:srgbClr val="008000"/>
              </a:solidFill>
            </a:endParaRP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2000"/>
              <a:t> the operating parameter</a:t>
            </a:r>
            <a:r>
              <a:rPr lang="en-US" sz="2000">
                <a:solidFill>
                  <a:srgbClr val="008000"/>
                </a:solidFill>
              </a:rPr>
              <a:t> </a:t>
            </a:r>
            <a:r>
              <a:rPr lang="en-US" sz="2000" b="1">
                <a:solidFill>
                  <a:srgbClr val="008000"/>
                </a:solidFill>
              </a:rPr>
              <a:t>G</a:t>
            </a:r>
          </a:p>
        </p:txBody>
      </p:sp>
      <p:sp>
        <p:nvSpPr>
          <p:cNvPr id="230418" name="AutoShape 18"/>
          <p:cNvSpPr>
            <a:spLocks/>
          </p:cNvSpPr>
          <p:nvPr/>
        </p:nvSpPr>
        <p:spPr bwMode="auto">
          <a:xfrm>
            <a:off x="8229600" y="27432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0419" name="Text Box 19"/>
          <p:cNvSpPr txBox="1">
            <a:spLocks noChangeArrowheads="1"/>
          </p:cNvSpPr>
          <p:nvPr/>
        </p:nvSpPr>
        <p:spPr bwMode="auto">
          <a:xfrm>
            <a:off x="8337550" y="2754313"/>
            <a:ext cx="2254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Fixed for a given packed bed</a:t>
            </a:r>
          </a:p>
        </p:txBody>
      </p:sp>
      <p:grpSp>
        <p:nvGrpSpPr>
          <p:cNvPr id="230420" name="Group 20"/>
          <p:cNvGrpSpPr>
            <a:grpSpLocks/>
          </p:cNvGrpSpPr>
          <p:nvPr/>
        </p:nvGrpSpPr>
        <p:grpSpPr bwMode="auto">
          <a:xfrm>
            <a:off x="8229600" y="3276600"/>
            <a:ext cx="2514600" cy="539750"/>
            <a:chOff x="4224" y="2064"/>
            <a:chExt cx="1584" cy="340"/>
          </a:xfrm>
        </p:grpSpPr>
        <p:sp>
          <p:nvSpPr>
            <p:cNvPr id="230421" name="AutoShape 21"/>
            <p:cNvSpPr>
              <a:spLocks/>
            </p:cNvSpPr>
            <p:nvPr/>
          </p:nvSpPr>
          <p:spPr bwMode="auto">
            <a:xfrm>
              <a:off x="4224" y="2064"/>
              <a:ext cx="48" cy="336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30422" name="Text Box 22"/>
            <p:cNvSpPr txBox="1">
              <a:spLocks noChangeArrowheads="1"/>
            </p:cNvSpPr>
            <p:nvPr/>
          </p:nvSpPr>
          <p:spPr bwMode="auto">
            <a:xfrm>
              <a:off x="4224" y="2074"/>
              <a:ext cx="15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400"/>
                <a:t>Varies with operating condition and reaction mixture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8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1426" name="Object 2"/>
          <p:cNvGraphicFramePr>
            <a:graphicFrameLocks noChangeAspect="1"/>
          </p:cNvGraphicFramePr>
          <p:nvPr/>
        </p:nvGraphicFramePr>
        <p:xfrm>
          <a:off x="1905000" y="1143000"/>
          <a:ext cx="601503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3" imgW="2743200" imgH="444240" progId="Equation.3">
                  <p:embed/>
                </p:oleObj>
              </mc:Choice>
              <mc:Fallback>
                <p:oleObj name="Equation" r:id="rId3" imgW="2743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143000"/>
                        <a:ext cx="601503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27" name="Object 3"/>
          <p:cNvGraphicFramePr>
            <a:graphicFrameLocks noChangeAspect="1"/>
          </p:cNvGraphicFramePr>
          <p:nvPr/>
        </p:nvGraphicFramePr>
        <p:xfrm>
          <a:off x="1711326" y="4343401"/>
          <a:ext cx="20621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5" imgW="939600" imgH="228600" progId="Equation.3">
                  <p:embed/>
                </p:oleObj>
              </mc:Choice>
              <mc:Fallback>
                <p:oleObj name="Equation" r:id="rId5" imgW="93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326" y="4343401"/>
                        <a:ext cx="2062163" cy="4984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66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1428" name="Line 4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1429" name="Oval 5"/>
          <p:cNvSpPr>
            <a:spLocks noChangeArrowheads="1"/>
          </p:cNvSpPr>
          <p:nvPr/>
        </p:nvSpPr>
        <p:spPr bwMode="auto">
          <a:xfrm>
            <a:off x="7391400" y="1295400"/>
            <a:ext cx="457200" cy="4572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1430" name="Oval 6"/>
          <p:cNvSpPr>
            <a:spLocks noChangeArrowheads="1"/>
          </p:cNvSpPr>
          <p:nvPr/>
        </p:nvSpPr>
        <p:spPr bwMode="auto">
          <a:xfrm>
            <a:off x="3276600" y="1143000"/>
            <a:ext cx="457200" cy="4572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1431" name="Text Box 7"/>
          <p:cNvSpPr txBox="1">
            <a:spLocks noChangeArrowheads="1"/>
          </p:cNvSpPr>
          <p:nvPr/>
        </p:nvSpPr>
        <p:spPr bwMode="auto">
          <a:xfrm>
            <a:off x="3514205" y="2743200"/>
            <a:ext cx="28770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8000"/>
                </a:solidFill>
              </a:rPr>
              <a:t>Superficial Mass velocity (G) </a:t>
            </a:r>
          </a:p>
        </p:txBody>
      </p:sp>
      <p:sp>
        <p:nvSpPr>
          <p:cNvPr id="231432" name="Text Box 8"/>
          <p:cNvSpPr txBox="1">
            <a:spLocks noChangeArrowheads="1"/>
          </p:cNvSpPr>
          <p:nvPr/>
        </p:nvSpPr>
        <p:spPr bwMode="auto">
          <a:xfrm>
            <a:off x="1805762" y="3276601"/>
            <a:ext cx="59999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66"/>
                </a:solidFill>
              </a:rPr>
              <a:t>G</a:t>
            </a:r>
            <a:r>
              <a:rPr lang="en-US" sz="2400">
                <a:solidFill>
                  <a:srgbClr val="000066"/>
                </a:solidFill>
              </a:rPr>
              <a:t> is the mass flow rate per unit area (kg/m</a:t>
            </a:r>
            <a:r>
              <a:rPr lang="en-US" sz="2400" baseline="30000">
                <a:solidFill>
                  <a:srgbClr val="000066"/>
                </a:solidFill>
              </a:rPr>
              <a:t>2</a:t>
            </a:r>
            <a:r>
              <a:rPr lang="en-US" sz="2400">
                <a:solidFill>
                  <a:srgbClr val="000066"/>
                </a:solidFill>
              </a:rPr>
              <a:t>-s).</a:t>
            </a:r>
          </a:p>
        </p:txBody>
      </p:sp>
      <p:sp>
        <p:nvSpPr>
          <p:cNvPr id="231433" name="Text Box 9"/>
          <p:cNvSpPr txBox="1">
            <a:spLocks noChangeArrowheads="1"/>
          </p:cNvSpPr>
          <p:nvPr/>
        </p:nvSpPr>
        <p:spPr bwMode="auto">
          <a:xfrm>
            <a:off x="1555859" y="5638801"/>
            <a:ext cx="8727967" cy="76944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</a:rPr>
              <a:t>For a reactor with a constant cross-section, </a:t>
            </a:r>
            <a:r>
              <a:rPr lang="en-US" sz="2400" b="1" i="1">
                <a:solidFill>
                  <a:srgbClr val="CC0000"/>
                </a:solidFill>
              </a:rPr>
              <a:t>G</a:t>
            </a:r>
            <a:r>
              <a:rPr lang="en-US" sz="2400" i="1">
                <a:solidFill>
                  <a:srgbClr val="CC0000"/>
                </a:solidFill>
              </a:rPr>
              <a:t> is constant.</a:t>
            </a:r>
          </a:p>
          <a:p>
            <a:r>
              <a:rPr lang="en-US" sz="2000">
                <a:solidFill>
                  <a:srgbClr val="000066"/>
                </a:solidFill>
              </a:rPr>
              <a:t>Thus, if G is known at inlet it need not be evaluated at any other reactor position z</a:t>
            </a:r>
          </a:p>
        </p:txBody>
      </p:sp>
      <p:sp>
        <p:nvSpPr>
          <p:cNvPr id="231434" name="Text Box 10"/>
          <p:cNvSpPr txBox="1">
            <a:spLocks noChangeArrowheads="1"/>
          </p:cNvSpPr>
          <p:nvPr/>
        </p:nvSpPr>
        <p:spPr bwMode="auto">
          <a:xfrm>
            <a:off x="4191000" y="4114800"/>
            <a:ext cx="6400800" cy="8318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/>
              <a:t>Here, </a:t>
            </a:r>
            <a:r>
              <a:rPr lang="en-US" sz="2400" i="1">
                <a:solidFill>
                  <a:srgbClr val="CC0000"/>
                </a:solidFill>
              </a:rPr>
              <a:t>u</a:t>
            </a:r>
            <a:r>
              <a:rPr lang="en-US" sz="2400"/>
              <a:t> and </a:t>
            </a:r>
            <a:r>
              <a:rPr lang="en-US" sz="2400" i="1">
                <a:solidFill>
                  <a:srgbClr val="CC0000"/>
                </a:solidFill>
              </a:rPr>
              <a:t>u</a:t>
            </a:r>
            <a:r>
              <a:rPr lang="en-US" sz="2400" i="1" baseline="-25000">
                <a:solidFill>
                  <a:srgbClr val="CC0000"/>
                </a:solidFill>
              </a:rPr>
              <a:t>0</a:t>
            </a:r>
            <a:r>
              <a:rPr lang="en-US" sz="2400">
                <a:solidFill>
                  <a:srgbClr val="CC0000"/>
                </a:solidFill>
              </a:rPr>
              <a:t> </a:t>
            </a:r>
            <a:r>
              <a:rPr lang="en-US" sz="2400"/>
              <a:t>are velocities (in m/s) </a:t>
            </a:r>
          </a:p>
          <a:p>
            <a:pPr algn="ctr"/>
            <a:r>
              <a:rPr lang="en-US" sz="2400">
                <a:solidFill>
                  <a:srgbClr val="008000"/>
                </a:solidFill>
              </a:rPr>
              <a:t>NOT to be confused with volumetric flow rate (</a:t>
            </a:r>
            <a:r>
              <a:rPr lang="en-US" sz="2400" i="1">
                <a:solidFill>
                  <a:srgbClr val="008000"/>
                </a:solidFill>
              </a:rPr>
              <a:t>v</a:t>
            </a:r>
            <a:r>
              <a:rPr lang="en-US" sz="2400">
                <a:solidFill>
                  <a:srgbClr val="008000"/>
                </a:solidFill>
              </a:rPr>
              <a:t>)</a:t>
            </a:r>
            <a:endParaRPr lang="en-US" sz="2400" baseline="-25000">
              <a:solidFill>
                <a:srgbClr val="008000"/>
              </a:solidFill>
            </a:endParaRPr>
          </a:p>
        </p:txBody>
      </p:sp>
      <p:sp>
        <p:nvSpPr>
          <p:cNvPr id="231435" name="Rectangle 11"/>
          <p:cNvSpPr>
            <a:spLocks noChangeArrowheads="1"/>
          </p:cNvSpPr>
          <p:nvPr/>
        </p:nvSpPr>
        <p:spPr bwMode="auto">
          <a:xfrm>
            <a:off x="2362200" y="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Evaluating terms in Ergun equation</a:t>
            </a:r>
          </a:p>
        </p:txBody>
      </p:sp>
    </p:spTree>
    <p:extLst>
      <p:ext uri="{BB962C8B-B14F-4D97-AF65-F5344CB8AC3E}">
        <p14:creationId xmlns:p14="http://schemas.microsoft.com/office/powerpoint/2010/main" val="391804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2450" name="Object 2"/>
          <p:cNvGraphicFramePr>
            <a:graphicFrameLocks noChangeAspect="1"/>
          </p:cNvGraphicFramePr>
          <p:nvPr/>
        </p:nvGraphicFramePr>
        <p:xfrm>
          <a:off x="2895601" y="914401"/>
          <a:ext cx="56864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3" imgW="2730240" imgH="444240" progId="Equation.3">
                  <p:embed/>
                </p:oleObj>
              </mc:Choice>
              <mc:Fallback>
                <p:oleObj name="Equation" r:id="rId3" imgW="27302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914401"/>
                        <a:ext cx="56864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2451" name="Oval 3"/>
          <p:cNvSpPr>
            <a:spLocks noChangeArrowheads="1"/>
          </p:cNvSpPr>
          <p:nvPr/>
        </p:nvSpPr>
        <p:spPr bwMode="auto">
          <a:xfrm>
            <a:off x="3733800" y="1447800"/>
            <a:ext cx="381000" cy="457200"/>
          </a:xfrm>
          <a:prstGeom prst="ellips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1828800" y="5334000"/>
            <a:ext cx="8458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953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525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097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669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241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81300" indent="-4953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8500" indent="-4953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5700" indent="-4953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52900" indent="-4953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/>
              <a:t>Density of gases depend on pressure. </a:t>
            </a:r>
          </a:p>
          <a:p>
            <a:r>
              <a:rPr lang="en-US" sz="2000"/>
              <a:t>There are two ways of handling the pressure term:</a:t>
            </a:r>
          </a:p>
          <a:p>
            <a:pPr>
              <a:buFontTx/>
              <a:buAutoNum type="romanLcParenBoth"/>
            </a:pPr>
            <a:r>
              <a:rPr lang="en-US" sz="2000"/>
              <a:t>in terms of inlet density, P/Po, T/To</a:t>
            </a:r>
          </a:p>
          <a:p>
            <a:pPr>
              <a:buFontTx/>
              <a:buAutoNum type="romanLcParenBoth"/>
            </a:pPr>
            <a:r>
              <a:rPr lang="en-US" sz="2000"/>
              <a:t>in terms of local P, T and composition</a:t>
            </a:r>
          </a:p>
        </p:txBody>
      </p:sp>
      <p:sp>
        <p:nvSpPr>
          <p:cNvPr id="232453" name="Line 5"/>
          <p:cNvSpPr>
            <a:spLocks noChangeShapeType="1"/>
          </p:cNvSpPr>
          <p:nvPr/>
        </p:nvSpPr>
        <p:spPr bwMode="auto">
          <a:xfrm>
            <a:off x="1600200" y="198120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2454" name="Line 6"/>
          <p:cNvSpPr>
            <a:spLocks noChangeShapeType="1"/>
          </p:cNvSpPr>
          <p:nvPr/>
        </p:nvSpPr>
        <p:spPr bwMode="auto">
          <a:xfrm>
            <a:off x="1524000" y="685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2455" name="Text Box 7"/>
          <p:cNvSpPr txBox="1">
            <a:spLocks noChangeArrowheads="1"/>
          </p:cNvSpPr>
          <p:nvPr/>
        </p:nvSpPr>
        <p:spPr bwMode="auto">
          <a:xfrm>
            <a:off x="1752600" y="2438400"/>
            <a:ext cx="89090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Viscosity of gases are weak function of pressure. We can assume the gas mixture viscosity to be independent of pressure. </a:t>
            </a:r>
          </a:p>
          <a:p>
            <a:endParaRPr lang="en-US" sz="2400"/>
          </a:p>
          <a:p>
            <a:r>
              <a:rPr lang="en-US" sz="2400"/>
              <a:t>The viscosity of gases depend on the mixture composition. In a reactor, mixture composition will change, the gas mixture viscosity will also change.</a:t>
            </a:r>
          </a:p>
        </p:txBody>
      </p:sp>
      <p:sp>
        <p:nvSpPr>
          <p:cNvPr id="232456" name="Text Box 8"/>
          <p:cNvSpPr txBox="1">
            <a:spLocks noChangeArrowheads="1"/>
          </p:cNvSpPr>
          <p:nvPr/>
        </p:nvSpPr>
        <p:spPr bwMode="auto">
          <a:xfrm>
            <a:off x="1752600" y="4800600"/>
            <a:ext cx="20510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>
                <a:solidFill>
                  <a:srgbClr val="CC0000"/>
                </a:solidFill>
              </a:rPr>
              <a:t>Density (</a:t>
            </a:r>
            <a:r>
              <a:rPr lang="en-US" u="sng">
                <a:solidFill>
                  <a:srgbClr val="CC0000"/>
                </a:solidFill>
                <a:latin typeface="Symbol" panose="05050102010706020507" pitchFamily="18" charset="2"/>
              </a:rPr>
              <a:t>r</a:t>
            </a:r>
            <a:r>
              <a:rPr lang="en-US" u="sng">
                <a:solidFill>
                  <a:srgbClr val="CC0000"/>
                </a:solidFill>
              </a:rPr>
              <a:t>)</a:t>
            </a:r>
          </a:p>
        </p:txBody>
      </p:sp>
      <p:sp>
        <p:nvSpPr>
          <p:cNvPr id="232457" name="Oval 9"/>
          <p:cNvSpPr>
            <a:spLocks noChangeArrowheads="1"/>
          </p:cNvSpPr>
          <p:nvPr/>
        </p:nvSpPr>
        <p:spPr bwMode="auto">
          <a:xfrm>
            <a:off x="7010400" y="990600"/>
            <a:ext cx="381000" cy="457200"/>
          </a:xfrm>
          <a:prstGeom prst="ellips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2458" name="Rectangle 10"/>
          <p:cNvSpPr>
            <a:spLocks noChangeArrowheads="1"/>
          </p:cNvSpPr>
          <p:nvPr/>
        </p:nvSpPr>
        <p:spPr bwMode="auto">
          <a:xfrm>
            <a:off x="2482714" y="1981200"/>
            <a:ext cx="13272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CC0000"/>
                </a:solidFill>
              </a:rPr>
              <a:t>Viscosity (</a:t>
            </a:r>
            <a:r>
              <a:rPr lang="en-US" u="sng">
                <a:solidFill>
                  <a:srgbClr val="CC0000"/>
                </a:solidFill>
                <a:latin typeface="Symbol" panose="05050102010706020507" pitchFamily="18" charset="2"/>
              </a:rPr>
              <a:t>m</a:t>
            </a:r>
            <a:r>
              <a:rPr lang="en-US" u="sng">
                <a:solidFill>
                  <a:srgbClr val="CC0000"/>
                </a:solidFill>
              </a:rPr>
              <a:t>)</a:t>
            </a:r>
          </a:p>
        </p:txBody>
      </p:sp>
      <p:sp>
        <p:nvSpPr>
          <p:cNvPr id="232459" name="Rectangle 11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5334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Evaluating terms in Ergun equation</a:t>
            </a:r>
          </a:p>
        </p:txBody>
      </p:sp>
    </p:spTree>
    <p:extLst>
      <p:ext uri="{BB962C8B-B14F-4D97-AF65-F5344CB8AC3E}">
        <p14:creationId xmlns:p14="http://schemas.microsoft.com/office/powerpoint/2010/main" val="41237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474" name="Object 2"/>
          <p:cNvGraphicFramePr>
            <a:graphicFrameLocks noChangeAspect="1"/>
          </p:cNvGraphicFramePr>
          <p:nvPr/>
        </p:nvGraphicFramePr>
        <p:xfrm>
          <a:off x="2935289" y="838201"/>
          <a:ext cx="56864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3" imgW="2730240" imgH="444240" progId="Equation.3">
                  <p:embed/>
                </p:oleObj>
              </mc:Choice>
              <mc:Fallback>
                <p:oleObj name="Equation" r:id="rId3" imgW="27302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289" y="838201"/>
                        <a:ext cx="56864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477" name="Object 5"/>
          <p:cNvGraphicFramePr>
            <a:graphicFrameLocks noChangeAspect="1"/>
          </p:cNvGraphicFramePr>
          <p:nvPr/>
        </p:nvGraphicFramePr>
        <p:xfrm>
          <a:off x="1828800" y="1981200"/>
          <a:ext cx="60833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5" imgW="2831760" imgH="444240" progId="Equation.3">
                  <p:embed/>
                </p:oleObj>
              </mc:Choice>
              <mc:Fallback>
                <p:oleObj name="Equation" r:id="rId5" imgW="2831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81200"/>
                        <a:ext cx="6083300" cy="952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478" name="Object 6"/>
          <p:cNvGraphicFramePr>
            <a:graphicFrameLocks noChangeAspect="1"/>
          </p:cNvGraphicFramePr>
          <p:nvPr/>
        </p:nvGraphicFramePr>
        <p:xfrm>
          <a:off x="8686801" y="2057401"/>
          <a:ext cx="17621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7" imgW="863280" imgH="419040" progId="Equation.3">
                  <p:embed/>
                </p:oleObj>
              </mc:Choice>
              <mc:Fallback>
                <p:oleObj name="Equation" r:id="rId7" imgW="863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1" y="2057401"/>
                        <a:ext cx="1762125" cy="8540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479" name="Line 7"/>
          <p:cNvSpPr>
            <a:spLocks noChangeShapeType="1"/>
          </p:cNvSpPr>
          <p:nvPr/>
        </p:nvSpPr>
        <p:spPr bwMode="auto">
          <a:xfrm>
            <a:off x="1524000" y="1828800"/>
            <a:ext cx="944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3483" name="Rectangle 11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533400"/>
          </a:xfrm>
          <a:noFill/>
          <a:ln/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Pressure Drop in PBR – Simplified functional form</a:t>
            </a:r>
          </a:p>
        </p:txBody>
      </p:sp>
      <p:sp>
        <p:nvSpPr>
          <p:cNvPr id="233484" name="Line 12"/>
          <p:cNvSpPr>
            <a:spLocks noChangeShapeType="1"/>
          </p:cNvSpPr>
          <p:nvPr/>
        </p:nvSpPr>
        <p:spPr bwMode="auto">
          <a:xfrm>
            <a:off x="1524000" y="685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3486" name="Line 14"/>
          <p:cNvSpPr>
            <a:spLocks noChangeShapeType="1"/>
          </p:cNvSpPr>
          <p:nvPr/>
        </p:nvSpPr>
        <p:spPr bwMode="auto">
          <a:xfrm>
            <a:off x="5334000" y="4953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3489" name="Oval 17"/>
          <p:cNvSpPr>
            <a:spLocks noChangeArrowheads="1"/>
          </p:cNvSpPr>
          <p:nvPr/>
        </p:nvSpPr>
        <p:spPr bwMode="auto">
          <a:xfrm>
            <a:off x="9525000" y="2057400"/>
            <a:ext cx="412750" cy="762000"/>
          </a:xfrm>
          <a:prstGeom prst="ellips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3490" name="Oval 18"/>
          <p:cNvSpPr>
            <a:spLocks noChangeArrowheads="1"/>
          </p:cNvSpPr>
          <p:nvPr/>
        </p:nvSpPr>
        <p:spPr bwMode="auto">
          <a:xfrm>
            <a:off x="3124200" y="1828800"/>
            <a:ext cx="4876800" cy="1219200"/>
          </a:xfrm>
          <a:prstGeom prst="ellips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graphicFrame>
        <p:nvGraphicFramePr>
          <p:cNvPr id="233494" name="Object 22"/>
          <p:cNvGraphicFramePr>
            <a:graphicFrameLocks noChangeAspect="1"/>
          </p:cNvGraphicFramePr>
          <p:nvPr/>
        </p:nvGraphicFramePr>
        <p:xfrm>
          <a:off x="3530600" y="4572000"/>
          <a:ext cx="17272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9" imgW="863280" imgH="393480" progId="Equation.3">
                  <p:embed/>
                </p:oleObj>
              </mc:Choice>
              <mc:Fallback>
                <p:oleObj name="Equation" r:id="rId9" imgW="863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4572000"/>
                        <a:ext cx="1727200" cy="7889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66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495" name="Text Box 23"/>
          <p:cNvSpPr txBox="1">
            <a:spLocks noChangeArrowheads="1"/>
          </p:cNvSpPr>
          <p:nvPr/>
        </p:nvSpPr>
        <p:spPr bwMode="auto">
          <a:xfrm>
            <a:off x="1752601" y="3276600"/>
            <a:ext cx="86010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If numerical method is applied to solve for differential equation, a simpler and more elegant approach is to calculate density at any given position (z) in the reactor using ideal gas law and local conditions: </a:t>
            </a:r>
          </a:p>
        </p:txBody>
      </p:sp>
      <p:sp>
        <p:nvSpPr>
          <p:cNvPr id="233496" name="Text Box 24"/>
          <p:cNvSpPr txBox="1">
            <a:spLocks noChangeArrowheads="1"/>
          </p:cNvSpPr>
          <p:nvPr/>
        </p:nvSpPr>
        <p:spPr bwMode="auto">
          <a:xfrm>
            <a:off x="1855624" y="5791201"/>
            <a:ext cx="10542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where,</a:t>
            </a:r>
          </a:p>
        </p:txBody>
      </p:sp>
      <p:graphicFrame>
        <p:nvGraphicFramePr>
          <p:cNvPr id="233497" name="Object 25"/>
          <p:cNvGraphicFramePr>
            <a:graphicFrameLocks noChangeAspect="1"/>
          </p:cNvGraphicFramePr>
          <p:nvPr/>
        </p:nvGraphicFramePr>
        <p:xfrm>
          <a:off x="3505200" y="5791201"/>
          <a:ext cx="44450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11" imgW="2222280" imgH="457200" progId="Equation.3">
                  <p:embed/>
                </p:oleObj>
              </mc:Choice>
              <mc:Fallback>
                <p:oleObj name="Equation" r:id="rId11" imgW="2222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791201"/>
                        <a:ext cx="4445000" cy="9175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66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498" name="Oval 26"/>
          <p:cNvSpPr>
            <a:spLocks noChangeArrowheads="1"/>
          </p:cNvSpPr>
          <p:nvPr/>
        </p:nvSpPr>
        <p:spPr bwMode="auto">
          <a:xfrm>
            <a:off x="4419600" y="4495800"/>
            <a:ext cx="914400" cy="5334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3499" name="Arc 27"/>
          <p:cNvSpPr>
            <a:spLocks/>
          </p:cNvSpPr>
          <p:nvPr/>
        </p:nvSpPr>
        <p:spPr bwMode="auto">
          <a:xfrm flipH="1">
            <a:off x="5181600" y="4495800"/>
            <a:ext cx="2209800" cy="1968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38 w 43200"/>
              <a:gd name="T1" fmla="*/ 24799 h 24799"/>
              <a:gd name="T2" fmla="*/ 43200 w 43200"/>
              <a:gd name="T3" fmla="*/ 21600 h 24799"/>
              <a:gd name="T4" fmla="*/ 21600 w 43200"/>
              <a:gd name="T5" fmla="*/ 21600 h 24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799" fill="none" extrusionOk="0">
                <a:moveTo>
                  <a:pt x="238" y="24798"/>
                </a:moveTo>
                <a:cubicBezTo>
                  <a:pt x="79" y="23740"/>
                  <a:pt x="0" y="2267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4799" stroke="0" extrusionOk="0">
                <a:moveTo>
                  <a:pt x="238" y="24798"/>
                </a:moveTo>
                <a:cubicBezTo>
                  <a:pt x="79" y="23740"/>
                  <a:pt x="0" y="2267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008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3500" name="Text Box 28"/>
          <p:cNvSpPr txBox="1">
            <a:spLocks noChangeArrowheads="1"/>
          </p:cNvSpPr>
          <p:nvPr/>
        </p:nvSpPr>
        <p:spPr bwMode="auto">
          <a:xfrm>
            <a:off x="7331076" y="4648200"/>
            <a:ext cx="3032125" cy="711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Average Molecular Weight </a:t>
            </a:r>
          </a:p>
          <a:p>
            <a:pPr algn="ctr"/>
            <a:r>
              <a:rPr lang="en-US" sz="2000"/>
              <a:t>of gas mixture</a:t>
            </a:r>
          </a:p>
        </p:txBody>
      </p:sp>
      <p:sp>
        <p:nvSpPr>
          <p:cNvPr id="233501" name="Arc 29"/>
          <p:cNvSpPr>
            <a:spLocks/>
          </p:cNvSpPr>
          <p:nvPr/>
        </p:nvSpPr>
        <p:spPr bwMode="auto">
          <a:xfrm flipH="1">
            <a:off x="7620000" y="1828800"/>
            <a:ext cx="2209800" cy="3492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38 w 43200"/>
              <a:gd name="T1" fmla="*/ 24799 h 24799"/>
              <a:gd name="T2" fmla="*/ 43200 w 43200"/>
              <a:gd name="T3" fmla="*/ 21600 h 24799"/>
              <a:gd name="T4" fmla="*/ 21600 w 43200"/>
              <a:gd name="T5" fmla="*/ 21600 h 24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799" fill="none" extrusionOk="0">
                <a:moveTo>
                  <a:pt x="238" y="24798"/>
                </a:moveTo>
                <a:cubicBezTo>
                  <a:pt x="79" y="23740"/>
                  <a:pt x="0" y="2267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43200" h="24799" stroke="0" extrusionOk="0">
                <a:moveTo>
                  <a:pt x="238" y="24798"/>
                </a:moveTo>
                <a:cubicBezTo>
                  <a:pt x="79" y="23740"/>
                  <a:pt x="0" y="2267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A5002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3502" name="Oval 30"/>
          <p:cNvSpPr>
            <a:spLocks noChangeArrowheads="1"/>
          </p:cNvSpPr>
          <p:nvPr/>
        </p:nvSpPr>
        <p:spPr bwMode="auto">
          <a:xfrm>
            <a:off x="2886076" y="2516188"/>
            <a:ext cx="238125" cy="379412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33503" name="Arc 31"/>
          <p:cNvSpPr>
            <a:spLocks/>
          </p:cNvSpPr>
          <p:nvPr/>
        </p:nvSpPr>
        <p:spPr bwMode="auto">
          <a:xfrm flipH="1">
            <a:off x="1525588" y="2590800"/>
            <a:ext cx="2006600" cy="2590800"/>
          </a:xfrm>
          <a:custGeom>
            <a:avLst/>
            <a:gdLst>
              <a:gd name="G0" fmla="+- 10827 0 0"/>
              <a:gd name="G1" fmla="+- 21600 0 0"/>
              <a:gd name="G2" fmla="+- 21600 0 0"/>
              <a:gd name="T0" fmla="*/ 10827 w 32427"/>
              <a:gd name="T1" fmla="*/ 0 h 43200"/>
              <a:gd name="T2" fmla="*/ 0 w 32427"/>
              <a:gd name="T3" fmla="*/ 40290 h 43200"/>
              <a:gd name="T4" fmla="*/ 10827 w 32427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27" h="43200" fill="none" extrusionOk="0">
                <a:moveTo>
                  <a:pt x="10826" y="0"/>
                </a:moveTo>
                <a:cubicBezTo>
                  <a:pt x="22756" y="0"/>
                  <a:pt x="32427" y="9670"/>
                  <a:pt x="32427" y="21600"/>
                </a:cubicBezTo>
                <a:cubicBezTo>
                  <a:pt x="32427" y="33529"/>
                  <a:pt x="22756" y="43200"/>
                  <a:pt x="10827" y="43200"/>
                </a:cubicBezTo>
                <a:cubicBezTo>
                  <a:pt x="7024" y="43200"/>
                  <a:pt x="3289" y="42196"/>
                  <a:pt x="-1" y="40290"/>
                </a:cubicBezTo>
              </a:path>
              <a:path w="32427" h="43200" stroke="0" extrusionOk="0">
                <a:moveTo>
                  <a:pt x="10826" y="0"/>
                </a:moveTo>
                <a:cubicBezTo>
                  <a:pt x="22756" y="0"/>
                  <a:pt x="32427" y="9670"/>
                  <a:pt x="32427" y="21600"/>
                </a:cubicBezTo>
                <a:cubicBezTo>
                  <a:pt x="32427" y="33529"/>
                  <a:pt x="22756" y="43200"/>
                  <a:pt x="10827" y="43200"/>
                </a:cubicBezTo>
                <a:cubicBezTo>
                  <a:pt x="7024" y="43200"/>
                  <a:pt x="3289" y="42196"/>
                  <a:pt x="-1" y="40290"/>
                </a:cubicBezTo>
                <a:lnTo>
                  <a:pt x="1082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700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8991600" cy="609600"/>
          </a:xfrm>
        </p:spPr>
        <p:txBody>
          <a:bodyPr/>
          <a:lstStyle/>
          <a:p>
            <a:r>
              <a:rPr lang="en-US" sz="3200">
                <a:solidFill>
                  <a:srgbClr val="000066"/>
                </a:solidFill>
              </a:rPr>
              <a:t>Pressure Drop in  an Isothermal PBR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914400"/>
            <a:ext cx="8458200" cy="1447800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>
                <a:solidFill>
                  <a:srgbClr val="000066"/>
                </a:solidFill>
              </a:rPr>
              <a:t>Our GOAL is to write two coupled differential equations that describes how the two variables - conversion (X) and pressure (P) - change with </a:t>
            </a:r>
            <a:r>
              <a:rPr lang="en-US" sz="2400" i="1">
                <a:solidFill>
                  <a:srgbClr val="000066"/>
                </a:solidFill>
              </a:rPr>
              <a:t>reactor length</a:t>
            </a:r>
            <a:r>
              <a:rPr lang="en-US" sz="2400">
                <a:solidFill>
                  <a:srgbClr val="000066"/>
                </a:solidFill>
              </a:rPr>
              <a:t> or </a:t>
            </a:r>
            <a:r>
              <a:rPr lang="en-US" sz="2400" i="1">
                <a:solidFill>
                  <a:srgbClr val="000066"/>
                </a:solidFill>
              </a:rPr>
              <a:t>mass of catalyst packed</a:t>
            </a:r>
          </a:p>
        </p:txBody>
      </p:sp>
      <p:graphicFrame>
        <p:nvGraphicFramePr>
          <p:cNvPr id="23552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60600" y="3224214"/>
          <a:ext cx="15748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952200" imgH="393480" progId="Equation.3">
                  <p:embed/>
                </p:oleObj>
              </mc:Choice>
              <mc:Fallback>
                <p:oleObj name="Equation" r:id="rId3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3224214"/>
                        <a:ext cx="1574800" cy="650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25" name="Line 5"/>
          <p:cNvSpPr>
            <a:spLocks noChangeShapeType="1"/>
          </p:cNvSpPr>
          <p:nvPr/>
        </p:nvSpPr>
        <p:spPr bwMode="auto">
          <a:xfrm>
            <a:off x="1524000" y="762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graphicFrame>
        <p:nvGraphicFramePr>
          <p:cNvPr id="23552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357439" y="5132388"/>
          <a:ext cx="16081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5" imgW="977760" imgH="393480" progId="Equation.3">
                  <p:embed/>
                </p:oleObj>
              </mc:Choice>
              <mc:Fallback>
                <p:oleObj name="Equation" r:id="rId5" imgW="977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9" y="5132388"/>
                        <a:ext cx="1608137" cy="647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27" name="Object 7"/>
          <p:cNvGraphicFramePr>
            <a:graphicFrameLocks noChangeAspect="1"/>
          </p:cNvGraphicFramePr>
          <p:nvPr/>
        </p:nvGraphicFramePr>
        <p:xfrm>
          <a:off x="4724401" y="3124200"/>
          <a:ext cx="8810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7" imgW="495000" imgH="457200" progId="Equation.3">
                  <p:embed/>
                </p:oleObj>
              </mc:Choice>
              <mc:Fallback>
                <p:oleObj name="Equation" r:id="rId7" imgW="495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1" y="3124200"/>
                        <a:ext cx="881063" cy="812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28" name="Text Box 8"/>
          <p:cNvSpPr txBox="1">
            <a:spLocks noChangeArrowheads="1"/>
          </p:cNvSpPr>
          <p:nvPr/>
        </p:nvSpPr>
        <p:spPr bwMode="auto">
          <a:xfrm>
            <a:off x="1965326" y="2555875"/>
            <a:ext cx="560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rgbClr val="008000"/>
                </a:solidFill>
              </a:rPr>
              <a:t>Variation of conversion with catalyst weight</a:t>
            </a:r>
          </a:p>
        </p:txBody>
      </p:sp>
      <p:sp>
        <p:nvSpPr>
          <p:cNvPr id="235529" name="Text Box 9"/>
          <p:cNvSpPr txBox="1">
            <a:spLocks noChangeArrowheads="1"/>
          </p:cNvSpPr>
          <p:nvPr/>
        </p:nvSpPr>
        <p:spPr bwMode="auto">
          <a:xfrm>
            <a:off x="2005038" y="4419601"/>
            <a:ext cx="53355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rgbClr val="008000"/>
                </a:solidFill>
              </a:rPr>
              <a:t>Variation of pressure with catalyst weight</a:t>
            </a:r>
          </a:p>
        </p:txBody>
      </p:sp>
      <p:graphicFrame>
        <p:nvGraphicFramePr>
          <p:cNvPr id="235530" name="Object 10"/>
          <p:cNvGraphicFramePr>
            <a:graphicFrameLocks noChangeAspect="1"/>
          </p:cNvGraphicFramePr>
          <p:nvPr/>
        </p:nvGraphicFramePr>
        <p:xfrm>
          <a:off x="5068889" y="5254625"/>
          <a:ext cx="4968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9" imgW="279360" imgH="203040" progId="Equation.3">
                  <p:embed/>
                </p:oleObj>
              </mc:Choice>
              <mc:Fallback>
                <p:oleObj name="Equation" r:id="rId9" imgW="279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8889" y="5254625"/>
                        <a:ext cx="496887" cy="3619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31" name="Text Box 11"/>
          <p:cNvSpPr txBox="1">
            <a:spLocks noChangeArrowheads="1"/>
          </p:cNvSpPr>
          <p:nvPr/>
        </p:nvSpPr>
        <p:spPr bwMode="auto">
          <a:xfrm>
            <a:off x="7378959" y="3190875"/>
            <a:ext cx="13062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A50021"/>
                </a:solidFill>
              </a:rPr>
              <a:t>From GMBE</a:t>
            </a:r>
          </a:p>
        </p:txBody>
      </p:sp>
    </p:spTree>
    <p:extLst>
      <p:ext uri="{BB962C8B-B14F-4D97-AF65-F5344CB8AC3E}">
        <p14:creationId xmlns:p14="http://schemas.microsoft.com/office/powerpoint/2010/main" val="35837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00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27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40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15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sz="3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General Algorithm for Solving Isothermal Reactor Problems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47800"/>
            <a:ext cx="8229600" cy="4114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>
                <a:solidFill>
                  <a:srgbClr val="000066"/>
                </a:solidFill>
              </a:rPr>
              <a:t>General Mole Balance Equation (GMBE)</a:t>
            </a:r>
          </a:p>
          <a:p>
            <a:pPr marL="609600" indent="-609600">
              <a:buFontTx/>
              <a:buAutoNum type="arabicPeriod"/>
            </a:pPr>
            <a:r>
              <a:rPr lang="en-US" sz="2400">
                <a:solidFill>
                  <a:srgbClr val="000066"/>
                </a:solidFill>
              </a:rPr>
              <a:t>Rate Laws</a:t>
            </a:r>
          </a:p>
          <a:p>
            <a:pPr marL="990600" lvl="1" indent="-533400">
              <a:buFontTx/>
              <a:buChar char="•"/>
            </a:pPr>
            <a:r>
              <a:rPr lang="en-US" sz="2000">
                <a:solidFill>
                  <a:srgbClr val="008000"/>
                </a:solidFill>
              </a:rPr>
              <a:t>Write down rate law in terms of limiting reactant</a:t>
            </a:r>
          </a:p>
          <a:p>
            <a:pPr marL="609600" indent="-609600">
              <a:buFontTx/>
              <a:buAutoNum type="arabicPeriod"/>
            </a:pPr>
            <a:r>
              <a:rPr lang="en-US" sz="2400">
                <a:solidFill>
                  <a:srgbClr val="000066"/>
                </a:solidFill>
              </a:rPr>
              <a:t>Stoichiometry</a:t>
            </a:r>
          </a:p>
          <a:p>
            <a:pPr marL="990600" lvl="1" indent="-533400">
              <a:buFontTx/>
              <a:buChar char="•"/>
            </a:pPr>
            <a:r>
              <a:rPr lang="en-US" sz="2000">
                <a:solidFill>
                  <a:srgbClr val="008000"/>
                </a:solidFill>
              </a:rPr>
              <a:t>relate concentration to volume and number of moles (for batch reactors) or to volumetric flow rate and molar flow rate (for flow reactor)</a:t>
            </a:r>
          </a:p>
          <a:p>
            <a:pPr marL="990600" lvl="1" indent="-533400">
              <a:buFontTx/>
              <a:buChar char="•"/>
            </a:pPr>
            <a:r>
              <a:rPr lang="en-US" sz="2000">
                <a:solidFill>
                  <a:srgbClr val="008000"/>
                </a:solidFill>
              </a:rPr>
              <a:t>Relate volume or volumetric flow rate to conversion (X), pressure and temperature</a:t>
            </a:r>
          </a:p>
          <a:p>
            <a:pPr marL="609600" indent="-609600">
              <a:buFontTx/>
              <a:buAutoNum type="arabicPeriod"/>
            </a:pPr>
            <a:r>
              <a:rPr lang="en-US" sz="2400">
                <a:solidFill>
                  <a:srgbClr val="000066"/>
                </a:solidFill>
              </a:rPr>
              <a:t>Combine</a:t>
            </a:r>
          </a:p>
          <a:p>
            <a:pPr marL="990600" lvl="1" indent="-533400">
              <a:buFontTx/>
              <a:buChar char="•"/>
            </a:pPr>
            <a:r>
              <a:rPr lang="en-US" sz="2000">
                <a:solidFill>
                  <a:srgbClr val="008000"/>
                </a:solidFill>
              </a:rPr>
              <a:t>Substitute rate law and stoichiometry in to the GMBE</a:t>
            </a: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152400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766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05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96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81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529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20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78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16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General Algorithm for Solving Isothermal Reactor Problems</a:t>
            </a:r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1524000" y="1066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pic>
        <p:nvPicPr>
          <p:cNvPr id="9421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3800" y="1295400"/>
            <a:ext cx="4605338" cy="51816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45834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4000"/>
              <a:t>Class Problem-4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066800"/>
            <a:ext cx="7772400" cy="53340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80000"/>
              </a:lnSpc>
              <a:buNone/>
            </a:pPr>
            <a:r>
              <a:rPr lang="en-US" sz="2000"/>
              <a:t>	It is being considered that the following gas-phase reaction be carried out in a CSTR:    </a:t>
            </a:r>
            <a:r>
              <a:rPr lang="en-US" sz="2000" b="1">
                <a:solidFill>
                  <a:srgbClr val="008000"/>
                </a:solidFill>
              </a:rPr>
              <a:t>A + 2B  </a:t>
            </a:r>
            <a:r>
              <a:rPr lang="en-US" sz="2000" b="1">
                <a:solidFill>
                  <a:srgbClr val="008000"/>
                </a:solidFill>
                <a:sym typeface="Symbol" panose="05050102010706020507" pitchFamily="18" charset="2"/>
              </a:rPr>
              <a:t> 4C</a:t>
            </a:r>
          </a:p>
          <a:p>
            <a:pPr marL="457200" indent="-457200">
              <a:lnSpc>
                <a:spcPct val="80000"/>
              </a:lnSpc>
            </a:pPr>
            <a:endParaRPr lang="en-US" sz="1600"/>
          </a:p>
          <a:p>
            <a:pPr marL="457200" indent="-457200">
              <a:lnSpc>
                <a:spcPct val="80000"/>
              </a:lnSpc>
              <a:buNone/>
            </a:pPr>
            <a:r>
              <a:rPr lang="en-US" sz="2000"/>
              <a:t>	The reactor will be operated isobarically and isothermally. The rate law for the reaction is given as: (-r</a:t>
            </a:r>
            <a:r>
              <a:rPr lang="en-US" sz="2000" baseline="-25000"/>
              <a:t>A</a:t>
            </a:r>
            <a:r>
              <a:rPr lang="en-US" sz="2000"/>
              <a:t>)=</a:t>
            </a:r>
            <a:r>
              <a:rPr lang="en-US" sz="2000" i="1"/>
              <a:t>k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</a:t>
            </a:r>
            <a:r>
              <a:rPr lang="en-US" sz="2000"/>
              <a:t> C</a:t>
            </a:r>
            <a:r>
              <a:rPr lang="en-US" sz="2000" baseline="-25000"/>
              <a:t>A</a:t>
            </a:r>
            <a:r>
              <a:rPr lang="en-US" sz="2000">
                <a:sym typeface="Symbol" panose="05050102010706020507" pitchFamily="18" charset="2"/>
              </a:rPr>
              <a:t></a:t>
            </a:r>
            <a:r>
              <a:rPr lang="en-US" sz="2000"/>
              <a:t>C</a:t>
            </a:r>
            <a:r>
              <a:rPr lang="en-US" sz="2000" baseline="-25000"/>
              <a:t>B</a:t>
            </a:r>
            <a:r>
              <a:rPr lang="en-US" sz="2000"/>
              <a:t>     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sz="2000"/>
              <a:t>	where, </a:t>
            </a:r>
            <a:r>
              <a:rPr lang="en-US" sz="2000" i="1"/>
              <a:t>k</a:t>
            </a:r>
            <a:r>
              <a:rPr lang="en-US" sz="2000"/>
              <a:t> = 8 L/mol-min at the operating temperature.</a:t>
            </a:r>
          </a:p>
          <a:p>
            <a:pPr marL="457200" indent="-457200">
              <a:lnSpc>
                <a:spcPct val="80000"/>
              </a:lnSpc>
            </a:pPr>
            <a:endParaRPr lang="en-US" sz="900"/>
          </a:p>
          <a:p>
            <a:pPr marL="457200" indent="-457200">
              <a:lnSpc>
                <a:spcPct val="80000"/>
              </a:lnSpc>
              <a:buNone/>
            </a:pPr>
            <a:r>
              <a:rPr lang="en-US" sz="2000"/>
              <a:t>	The total </a:t>
            </a:r>
            <a:r>
              <a:rPr lang="en-US" sz="2000" u="sng"/>
              <a:t>feed</a:t>
            </a:r>
            <a:r>
              <a:rPr lang="en-US" sz="2000"/>
              <a:t> volumetric flow rate to the reactor at operating temperature and pressure is 10 L/min. The feed consists of A, B and an inert (I). The feed molar flow rates are F</a:t>
            </a:r>
            <a:r>
              <a:rPr lang="en-US" sz="2000" baseline="-25000"/>
              <a:t>A0</a:t>
            </a:r>
            <a:r>
              <a:rPr lang="en-US" sz="2000"/>
              <a:t>= F</a:t>
            </a:r>
            <a:r>
              <a:rPr lang="en-US" sz="2000" baseline="-25000"/>
              <a:t>B0</a:t>
            </a:r>
            <a:r>
              <a:rPr lang="en-US" sz="2000"/>
              <a:t>= 1 mol/s and F</a:t>
            </a:r>
            <a:r>
              <a:rPr lang="en-US" sz="2000" baseline="-25000"/>
              <a:t>I0</a:t>
            </a:r>
            <a:r>
              <a:rPr lang="en-US" sz="2000"/>
              <a:t>=2 mol/s.</a:t>
            </a:r>
          </a:p>
          <a:p>
            <a:pPr marL="457200" indent="-457200">
              <a:lnSpc>
                <a:spcPct val="80000"/>
              </a:lnSpc>
              <a:buFontTx/>
              <a:buAutoNum type="alphaLcParenR"/>
            </a:pPr>
            <a:endParaRPr lang="en-US"/>
          </a:p>
          <a:p>
            <a:pPr marL="457200" indent="-457200">
              <a:lnSpc>
                <a:spcPct val="80000"/>
              </a:lnSpc>
              <a:buFontTx/>
              <a:buAutoNum type="alphaLcParenR"/>
            </a:pPr>
            <a:r>
              <a:rPr lang="en-US" sz="2000"/>
              <a:t>Calculate the volume of reactor required to achieve 80% conversion of the limiting reactant.</a:t>
            </a:r>
          </a:p>
          <a:p>
            <a:pPr marL="457200" indent="-457200">
              <a:lnSpc>
                <a:spcPct val="80000"/>
              </a:lnSpc>
              <a:buFontTx/>
              <a:buAutoNum type="alphaLcParenR"/>
            </a:pPr>
            <a:endParaRPr lang="en-US" sz="2000"/>
          </a:p>
          <a:p>
            <a:pPr marL="457200" indent="-457200">
              <a:lnSpc>
                <a:spcPct val="80000"/>
              </a:lnSpc>
              <a:buFontTx/>
              <a:buAutoNum type="alphaLcParenR"/>
            </a:pPr>
            <a:r>
              <a:rPr lang="en-US" sz="2000"/>
              <a:t>If all other conditions are kept constant (including total volumetric flow rate) but no inert is present in the feed, calculate the reactor volume required to achieve 80% conversion of limiting reactant</a:t>
            </a:r>
          </a:p>
          <a:p>
            <a:pPr marL="457200" indent="-457200">
              <a:lnSpc>
                <a:spcPct val="80000"/>
              </a:lnSpc>
              <a:buFontTx/>
              <a:buAutoNum type="alphaLcParenR"/>
            </a:pPr>
            <a:endParaRPr lang="en-US" sz="1400" baseline="-25000"/>
          </a:p>
          <a:p>
            <a:pPr marL="457200" indent="-457200">
              <a:lnSpc>
                <a:spcPct val="80000"/>
              </a:lnSpc>
              <a:buFontTx/>
              <a:buAutoNum type="alphaLcParenR"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2656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130426"/>
            <a:ext cx="8610600" cy="1470025"/>
          </a:xfrm>
        </p:spPr>
        <p:txBody>
          <a:bodyPr anchor="ctr"/>
          <a:lstStyle/>
          <a:p>
            <a:r>
              <a:rPr lang="en-US" sz="4000"/>
              <a:t>CSTR-in-series: </a:t>
            </a:r>
            <a:br>
              <a:rPr lang="en-US" sz="4000"/>
            </a:br>
            <a:r>
              <a:rPr lang="en-US" sz="4000"/>
              <a:t>Introduction to Damkohler Number</a:t>
            </a:r>
          </a:p>
        </p:txBody>
      </p:sp>
    </p:spTree>
    <p:extLst>
      <p:ext uri="{BB962C8B-B14F-4D97-AF65-F5344CB8AC3E}">
        <p14:creationId xmlns:p14="http://schemas.microsoft.com/office/powerpoint/2010/main" val="212764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6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Damkohler Number (Da)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838200"/>
            <a:ext cx="8763000" cy="762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i="1"/>
              <a:t>Da</a:t>
            </a:r>
            <a:r>
              <a:rPr lang="en-US" sz="2400"/>
              <a:t> is a dimensionless number that can provide a </a:t>
            </a:r>
            <a:r>
              <a:rPr lang="en-US" sz="2400" u="sng"/>
              <a:t>quick</a:t>
            </a:r>
            <a:r>
              <a:rPr lang="en-US" sz="2400"/>
              <a:t> estimate of the degree of conversion in continuous flow reactors.</a:t>
            </a:r>
          </a:p>
        </p:txBody>
      </p:sp>
      <p:graphicFrame>
        <p:nvGraphicFramePr>
          <p:cNvPr id="216068" name="Object 4"/>
          <p:cNvGraphicFramePr>
            <a:graphicFrameLocks noChangeAspect="1"/>
          </p:cNvGraphicFramePr>
          <p:nvPr/>
        </p:nvGraphicFramePr>
        <p:xfrm>
          <a:off x="3429001" y="1752600"/>
          <a:ext cx="1744663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939600" imgH="431640" progId="Equation.3">
                  <p:embed/>
                </p:oleObj>
              </mc:Choice>
              <mc:Fallback>
                <p:oleObj name="Equation" r:id="rId3" imgW="939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1" y="1752600"/>
                        <a:ext cx="1744663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2243788" y="4800600"/>
            <a:ext cx="6931962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/>
              <a:t>Da </a:t>
            </a:r>
            <a:r>
              <a:rPr lang="en-US" sz="2400" b="1" i="1">
                <a:sym typeface="Symbol" panose="05050102010706020507" pitchFamily="18" charset="2"/>
              </a:rPr>
              <a:t> 0.1</a:t>
            </a:r>
            <a:r>
              <a:rPr lang="en-US" sz="2400">
                <a:sym typeface="Symbol" panose="05050102010706020507" pitchFamily="18" charset="2"/>
              </a:rPr>
              <a:t> usually results in conversion less than </a:t>
            </a:r>
            <a:r>
              <a:rPr lang="en-US" sz="2400" u="sng">
                <a:solidFill>
                  <a:srgbClr val="A50021"/>
                </a:solidFill>
                <a:sym typeface="Symbol" panose="05050102010706020507" pitchFamily="18" charset="2"/>
              </a:rPr>
              <a:t>10%</a:t>
            </a:r>
          </a:p>
          <a:p>
            <a:endParaRPr lang="en-US" sz="1400"/>
          </a:p>
          <a:p>
            <a:r>
              <a:rPr lang="en-US" sz="2400" b="1" i="1"/>
              <a:t>Da </a:t>
            </a:r>
            <a:r>
              <a:rPr lang="en-US" sz="2400" b="1" i="1">
                <a:sym typeface="Symbol" panose="05050102010706020507" pitchFamily="18" charset="2"/>
              </a:rPr>
              <a:t> 10</a:t>
            </a:r>
            <a:r>
              <a:rPr lang="en-US" sz="2400">
                <a:sym typeface="Symbol" panose="05050102010706020507" pitchFamily="18" charset="2"/>
              </a:rPr>
              <a:t> usually results in conversion greater than </a:t>
            </a:r>
            <a:r>
              <a:rPr lang="en-US" sz="2400" u="sng">
                <a:solidFill>
                  <a:srgbClr val="A50021"/>
                </a:solidFill>
                <a:sym typeface="Symbol" panose="05050102010706020507" pitchFamily="18" charset="2"/>
              </a:rPr>
              <a:t>90%</a:t>
            </a:r>
            <a:endParaRPr lang="en-US" sz="2400"/>
          </a:p>
        </p:txBody>
      </p:sp>
      <p:graphicFrame>
        <p:nvGraphicFramePr>
          <p:cNvPr id="216070" name="Object 6"/>
          <p:cNvGraphicFramePr>
            <a:graphicFrameLocks noChangeAspect="1"/>
          </p:cNvGraphicFramePr>
          <p:nvPr/>
        </p:nvGraphicFramePr>
        <p:xfrm>
          <a:off x="1905000" y="3429001"/>
          <a:ext cx="35052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5" imgW="1892160" imgH="457200" progId="Equation.3">
                  <p:embed/>
                </p:oleObj>
              </mc:Choice>
              <mc:Fallback>
                <p:oleObj name="Equation" r:id="rId5" imgW="1892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29001"/>
                        <a:ext cx="3505200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71" name="Text Box 7"/>
          <p:cNvSpPr txBox="1">
            <a:spLocks noChangeArrowheads="1"/>
          </p:cNvSpPr>
          <p:nvPr/>
        </p:nvSpPr>
        <p:spPr bwMode="auto">
          <a:xfrm>
            <a:off x="2075743" y="2895601"/>
            <a:ext cx="26010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chemeClr val="accent2"/>
                </a:solidFill>
              </a:rPr>
              <a:t>First-order reaction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216072" name="Rectangle 8"/>
          <p:cNvSpPr>
            <a:spLocks noChangeArrowheads="1"/>
          </p:cNvSpPr>
          <p:nvPr/>
        </p:nvSpPr>
        <p:spPr bwMode="auto">
          <a:xfrm>
            <a:off x="1752600" y="2819400"/>
            <a:ext cx="3810000" cy="1752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5943601" y="3429001"/>
          <a:ext cx="41814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7" imgW="2133360" imgH="457200" progId="Equation.3">
                  <p:embed/>
                </p:oleObj>
              </mc:Choice>
              <mc:Fallback>
                <p:oleObj name="Equation" r:id="rId7" imgW="2133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1" y="3429001"/>
                        <a:ext cx="418147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74" name="Text Box 10"/>
          <p:cNvSpPr txBox="1">
            <a:spLocks noChangeArrowheads="1"/>
          </p:cNvSpPr>
          <p:nvPr/>
        </p:nvSpPr>
        <p:spPr bwMode="auto">
          <a:xfrm>
            <a:off x="6687235" y="2895601"/>
            <a:ext cx="29758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rgbClr val="A50021"/>
                </a:solidFill>
              </a:rPr>
              <a:t>Second-order reaction</a:t>
            </a:r>
            <a:endParaRPr lang="en-US" sz="2400"/>
          </a:p>
        </p:txBody>
      </p:sp>
      <p:sp>
        <p:nvSpPr>
          <p:cNvPr id="216075" name="Rectangle 11"/>
          <p:cNvSpPr>
            <a:spLocks noChangeArrowheads="1"/>
          </p:cNvSpPr>
          <p:nvPr/>
        </p:nvSpPr>
        <p:spPr bwMode="auto">
          <a:xfrm>
            <a:off x="5791200" y="2819400"/>
            <a:ext cx="4572000" cy="1752600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16076" name="Line 12"/>
          <p:cNvSpPr>
            <a:spLocks noChangeShapeType="1"/>
          </p:cNvSpPr>
          <p:nvPr/>
        </p:nvSpPr>
        <p:spPr bwMode="auto">
          <a:xfrm>
            <a:off x="1524000" y="609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16077" name="Freeform 13"/>
          <p:cNvSpPr>
            <a:spLocks/>
          </p:cNvSpPr>
          <p:nvPr/>
        </p:nvSpPr>
        <p:spPr bwMode="auto">
          <a:xfrm>
            <a:off x="3609975" y="3346450"/>
            <a:ext cx="738188" cy="947738"/>
          </a:xfrm>
          <a:custGeom>
            <a:avLst/>
            <a:gdLst>
              <a:gd name="T0" fmla="*/ 148 w 465"/>
              <a:gd name="T1" fmla="*/ 49 h 597"/>
              <a:gd name="T2" fmla="*/ 17 w 465"/>
              <a:gd name="T3" fmla="*/ 169 h 597"/>
              <a:gd name="T4" fmla="*/ 1 w 465"/>
              <a:gd name="T5" fmla="*/ 239 h 597"/>
              <a:gd name="T6" fmla="*/ 6 w 465"/>
              <a:gd name="T7" fmla="*/ 321 h 597"/>
              <a:gd name="T8" fmla="*/ 23 w 465"/>
              <a:gd name="T9" fmla="*/ 337 h 597"/>
              <a:gd name="T10" fmla="*/ 77 w 465"/>
              <a:gd name="T11" fmla="*/ 386 h 597"/>
              <a:gd name="T12" fmla="*/ 126 w 465"/>
              <a:gd name="T13" fmla="*/ 479 h 597"/>
              <a:gd name="T14" fmla="*/ 137 w 465"/>
              <a:gd name="T15" fmla="*/ 506 h 597"/>
              <a:gd name="T16" fmla="*/ 186 w 465"/>
              <a:gd name="T17" fmla="*/ 587 h 597"/>
              <a:gd name="T18" fmla="*/ 419 w 465"/>
              <a:gd name="T19" fmla="*/ 571 h 597"/>
              <a:gd name="T20" fmla="*/ 403 w 465"/>
              <a:gd name="T21" fmla="*/ 506 h 597"/>
              <a:gd name="T22" fmla="*/ 262 w 465"/>
              <a:gd name="T23" fmla="*/ 354 h 597"/>
              <a:gd name="T24" fmla="*/ 246 w 465"/>
              <a:gd name="T25" fmla="*/ 278 h 597"/>
              <a:gd name="T26" fmla="*/ 213 w 465"/>
              <a:gd name="T27" fmla="*/ 120 h 597"/>
              <a:gd name="T28" fmla="*/ 175 w 465"/>
              <a:gd name="T29" fmla="*/ 0 h 597"/>
              <a:gd name="T30" fmla="*/ 164 w 465"/>
              <a:gd name="T31" fmla="*/ 17 h 597"/>
              <a:gd name="T32" fmla="*/ 159 w 465"/>
              <a:gd name="T33" fmla="*/ 49 h 597"/>
              <a:gd name="T34" fmla="*/ 142 w 465"/>
              <a:gd name="T35" fmla="*/ 60 h 597"/>
              <a:gd name="T36" fmla="*/ 148 w 465"/>
              <a:gd name="T37" fmla="*/ 49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65" h="597">
                <a:moveTo>
                  <a:pt x="148" y="49"/>
                </a:moveTo>
                <a:cubicBezTo>
                  <a:pt x="91" y="77"/>
                  <a:pt x="54" y="121"/>
                  <a:pt x="17" y="169"/>
                </a:cubicBezTo>
                <a:cubicBezTo>
                  <a:pt x="9" y="194"/>
                  <a:pt x="5" y="211"/>
                  <a:pt x="1" y="239"/>
                </a:cubicBezTo>
                <a:cubicBezTo>
                  <a:pt x="3" y="266"/>
                  <a:pt x="0" y="294"/>
                  <a:pt x="6" y="321"/>
                </a:cubicBezTo>
                <a:cubicBezTo>
                  <a:pt x="8" y="329"/>
                  <a:pt x="18" y="331"/>
                  <a:pt x="23" y="337"/>
                </a:cubicBezTo>
                <a:cubicBezTo>
                  <a:pt x="46" y="367"/>
                  <a:pt x="41" y="375"/>
                  <a:pt x="77" y="386"/>
                </a:cubicBezTo>
                <a:cubicBezTo>
                  <a:pt x="107" y="407"/>
                  <a:pt x="112" y="445"/>
                  <a:pt x="126" y="479"/>
                </a:cubicBezTo>
                <a:cubicBezTo>
                  <a:pt x="130" y="488"/>
                  <a:pt x="137" y="506"/>
                  <a:pt x="137" y="506"/>
                </a:cubicBezTo>
                <a:cubicBezTo>
                  <a:pt x="142" y="553"/>
                  <a:pt x="136" y="578"/>
                  <a:pt x="186" y="587"/>
                </a:cubicBezTo>
                <a:cubicBezTo>
                  <a:pt x="308" y="584"/>
                  <a:pt x="337" y="597"/>
                  <a:pt x="419" y="571"/>
                </a:cubicBezTo>
                <a:cubicBezTo>
                  <a:pt x="465" y="541"/>
                  <a:pt x="432" y="526"/>
                  <a:pt x="403" y="506"/>
                </a:cubicBezTo>
                <a:cubicBezTo>
                  <a:pt x="363" y="446"/>
                  <a:pt x="312" y="404"/>
                  <a:pt x="262" y="354"/>
                </a:cubicBezTo>
                <a:cubicBezTo>
                  <a:pt x="257" y="329"/>
                  <a:pt x="252" y="303"/>
                  <a:pt x="246" y="278"/>
                </a:cubicBezTo>
                <a:cubicBezTo>
                  <a:pt x="237" y="193"/>
                  <a:pt x="244" y="181"/>
                  <a:pt x="213" y="120"/>
                </a:cubicBezTo>
                <a:cubicBezTo>
                  <a:pt x="203" y="77"/>
                  <a:pt x="185" y="43"/>
                  <a:pt x="175" y="0"/>
                </a:cubicBezTo>
                <a:cubicBezTo>
                  <a:pt x="171" y="6"/>
                  <a:pt x="166" y="11"/>
                  <a:pt x="164" y="17"/>
                </a:cubicBezTo>
                <a:cubicBezTo>
                  <a:pt x="161" y="27"/>
                  <a:pt x="164" y="39"/>
                  <a:pt x="159" y="49"/>
                </a:cubicBezTo>
                <a:cubicBezTo>
                  <a:pt x="156" y="55"/>
                  <a:pt x="149" y="60"/>
                  <a:pt x="142" y="60"/>
                </a:cubicBezTo>
                <a:cubicBezTo>
                  <a:pt x="138" y="60"/>
                  <a:pt x="146" y="53"/>
                  <a:pt x="148" y="49"/>
                </a:cubicBezTo>
                <a:close/>
              </a:path>
            </a:pathLst>
          </a:cu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358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6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CSTR in series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3124200"/>
            <a:ext cx="3733800" cy="533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u="sng">
                <a:solidFill>
                  <a:schemeClr val="accent2"/>
                </a:solidFill>
              </a:rPr>
              <a:t>Mole Balance on CSTR-1</a:t>
            </a:r>
            <a:endParaRPr lang="en-US"/>
          </a:p>
        </p:txBody>
      </p:sp>
      <p:grpSp>
        <p:nvGrpSpPr>
          <p:cNvPr id="217092" name="Group 4"/>
          <p:cNvGrpSpPr>
            <a:grpSpLocks/>
          </p:cNvGrpSpPr>
          <p:nvPr/>
        </p:nvGrpSpPr>
        <p:grpSpPr bwMode="auto">
          <a:xfrm>
            <a:off x="2667000" y="533400"/>
            <a:ext cx="6705600" cy="2038350"/>
            <a:chOff x="720" y="336"/>
            <a:chExt cx="4224" cy="1284"/>
          </a:xfrm>
        </p:grpSpPr>
        <p:sp>
          <p:nvSpPr>
            <p:cNvPr id="217093" name="AutoShape 5"/>
            <p:cNvSpPr>
              <a:spLocks noChangeArrowheads="1"/>
            </p:cNvSpPr>
            <p:nvPr/>
          </p:nvSpPr>
          <p:spPr bwMode="auto">
            <a:xfrm>
              <a:off x="1619" y="839"/>
              <a:ext cx="764" cy="781"/>
            </a:xfrm>
            <a:prstGeom prst="flowChartMagneticDisk">
              <a:avLst/>
            </a:prstGeom>
            <a:gradFill rotWithShape="0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50000">
                  <a:srgbClr val="3366FF"/>
                </a:gs>
                <a:gs pos="100000">
                  <a:srgbClr val="3366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7094" name="AutoShape 6"/>
            <p:cNvSpPr>
              <a:spLocks noChangeArrowheads="1"/>
            </p:cNvSpPr>
            <p:nvPr/>
          </p:nvSpPr>
          <p:spPr bwMode="auto">
            <a:xfrm>
              <a:off x="1619" y="695"/>
              <a:ext cx="764" cy="898"/>
            </a:xfrm>
            <a:prstGeom prst="can">
              <a:avLst>
                <a:gd name="adj" fmla="val 2369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7095" name="AutoShape 7"/>
            <p:cNvSpPr>
              <a:spLocks noChangeArrowheads="1"/>
            </p:cNvSpPr>
            <p:nvPr/>
          </p:nvSpPr>
          <p:spPr bwMode="auto">
            <a:xfrm>
              <a:off x="3461" y="839"/>
              <a:ext cx="764" cy="781"/>
            </a:xfrm>
            <a:prstGeom prst="flowChartMagneticDisk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7096" name="AutoShape 8"/>
            <p:cNvSpPr>
              <a:spLocks noChangeArrowheads="1"/>
            </p:cNvSpPr>
            <p:nvPr/>
          </p:nvSpPr>
          <p:spPr bwMode="auto">
            <a:xfrm>
              <a:off x="3461" y="695"/>
              <a:ext cx="764" cy="898"/>
            </a:xfrm>
            <a:prstGeom prst="can">
              <a:avLst>
                <a:gd name="adj" fmla="val 2369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7097" name="Freeform 9"/>
            <p:cNvSpPr>
              <a:spLocks/>
            </p:cNvSpPr>
            <p:nvPr/>
          </p:nvSpPr>
          <p:spPr bwMode="auto">
            <a:xfrm>
              <a:off x="720" y="587"/>
              <a:ext cx="1078" cy="216"/>
            </a:xfrm>
            <a:custGeom>
              <a:avLst/>
              <a:gdLst>
                <a:gd name="T0" fmla="*/ 0 w 1152"/>
                <a:gd name="T1" fmla="*/ 0 h 288"/>
                <a:gd name="T2" fmla="*/ 1152 w 1152"/>
                <a:gd name="T3" fmla="*/ 0 h 288"/>
                <a:gd name="T4" fmla="*/ 1152 w 115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2" h="288">
                  <a:moveTo>
                    <a:pt x="0" y="0"/>
                  </a:moveTo>
                  <a:lnTo>
                    <a:pt x="1152" y="0"/>
                  </a:lnTo>
                  <a:lnTo>
                    <a:pt x="1152" y="288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7098" name="Freeform 10"/>
            <p:cNvSpPr>
              <a:spLocks/>
            </p:cNvSpPr>
            <p:nvPr/>
          </p:nvSpPr>
          <p:spPr bwMode="auto">
            <a:xfrm>
              <a:off x="2383" y="551"/>
              <a:ext cx="1258" cy="503"/>
            </a:xfrm>
            <a:custGeom>
              <a:avLst/>
              <a:gdLst>
                <a:gd name="T0" fmla="*/ 0 w 1344"/>
                <a:gd name="T1" fmla="*/ 672 h 672"/>
                <a:gd name="T2" fmla="*/ 1008 w 1344"/>
                <a:gd name="T3" fmla="*/ 672 h 672"/>
                <a:gd name="T4" fmla="*/ 1008 w 1344"/>
                <a:gd name="T5" fmla="*/ 0 h 672"/>
                <a:gd name="T6" fmla="*/ 1344 w 1344"/>
                <a:gd name="T7" fmla="*/ 0 h 672"/>
                <a:gd name="T8" fmla="*/ 1344 w 1344"/>
                <a:gd name="T9" fmla="*/ 288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4" h="672">
                  <a:moveTo>
                    <a:pt x="0" y="672"/>
                  </a:moveTo>
                  <a:lnTo>
                    <a:pt x="1008" y="672"/>
                  </a:lnTo>
                  <a:lnTo>
                    <a:pt x="1008" y="0"/>
                  </a:lnTo>
                  <a:lnTo>
                    <a:pt x="1344" y="0"/>
                  </a:lnTo>
                  <a:lnTo>
                    <a:pt x="1344" y="288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7099" name="Line 11"/>
            <p:cNvSpPr>
              <a:spLocks noChangeShapeType="1"/>
            </p:cNvSpPr>
            <p:nvPr/>
          </p:nvSpPr>
          <p:spPr bwMode="auto">
            <a:xfrm>
              <a:off x="4180" y="982"/>
              <a:ext cx="764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7100" name="Text Box 12"/>
            <p:cNvSpPr txBox="1">
              <a:spLocks noChangeArrowheads="1"/>
            </p:cNvSpPr>
            <p:nvPr/>
          </p:nvSpPr>
          <p:spPr bwMode="auto">
            <a:xfrm>
              <a:off x="765" y="336"/>
              <a:ext cx="494" cy="6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C</a:t>
              </a:r>
              <a:r>
                <a:rPr lang="en-US" i="1" baseline="-25000"/>
                <a:t>AO</a:t>
              </a:r>
            </a:p>
            <a:p>
              <a:endParaRPr lang="en-US" sz="1000" i="1" baseline="-25000"/>
            </a:p>
            <a:p>
              <a:r>
                <a:rPr lang="en-US" i="1">
                  <a:solidFill>
                    <a:srgbClr val="008000"/>
                  </a:solidFill>
                </a:rPr>
                <a:t>X=0</a:t>
              </a:r>
            </a:p>
            <a:p>
              <a:r>
                <a:rPr lang="en-US" i="1">
                  <a:solidFill>
                    <a:srgbClr val="008000"/>
                  </a:solidFill>
                </a:rPr>
                <a:t>v</a:t>
              </a:r>
              <a:r>
                <a:rPr lang="en-US" i="1" baseline="-25000">
                  <a:solidFill>
                    <a:srgbClr val="008000"/>
                  </a:solidFill>
                </a:rPr>
                <a:t>0</a:t>
              </a:r>
              <a:endParaRPr lang="en-US" i="1"/>
            </a:p>
          </p:txBody>
        </p:sp>
        <p:sp>
          <p:nvSpPr>
            <p:cNvPr id="217101" name="Text Box 13"/>
            <p:cNvSpPr txBox="1">
              <a:spLocks noChangeArrowheads="1"/>
            </p:cNvSpPr>
            <p:nvPr/>
          </p:nvSpPr>
          <p:spPr bwMode="auto">
            <a:xfrm>
              <a:off x="2517" y="803"/>
              <a:ext cx="585" cy="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C</a:t>
              </a:r>
              <a:r>
                <a:rPr lang="en-US" i="1" baseline="-25000"/>
                <a:t>A1</a:t>
              </a:r>
            </a:p>
            <a:p>
              <a:endParaRPr lang="en-US" sz="1000" i="1" baseline="-25000"/>
            </a:p>
            <a:p>
              <a:r>
                <a:rPr lang="en-US" i="1">
                  <a:solidFill>
                    <a:srgbClr val="008000"/>
                  </a:solidFill>
                </a:rPr>
                <a:t>X=X</a:t>
              </a:r>
              <a:r>
                <a:rPr lang="en-US" i="1" baseline="-25000">
                  <a:solidFill>
                    <a:srgbClr val="008000"/>
                  </a:solidFill>
                </a:rPr>
                <a:t>1</a:t>
              </a:r>
              <a:endParaRPr lang="en-US"/>
            </a:p>
          </p:txBody>
        </p:sp>
        <p:sp>
          <p:nvSpPr>
            <p:cNvPr id="217102" name="Text Box 14"/>
            <p:cNvSpPr txBox="1">
              <a:spLocks noChangeArrowheads="1"/>
            </p:cNvSpPr>
            <p:nvPr/>
          </p:nvSpPr>
          <p:spPr bwMode="auto">
            <a:xfrm>
              <a:off x="4270" y="731"/>
              <a:ext cx="584" cy="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C</a:t>
              </a:r>
              <a:r>
                <a:rPr lang="en-US" i="1" baseline="-25000"/>
                <a:t>A2</a:t>
              </a:r>
            </a:p>
            <a:p>
              <a:endParaRPr lang="en-US" sz="1000" i="1" baseline="-25000"/>
            </a:p>
            <a:p>
              <a:r>
                <a:rPr lang="en-US" i="1">
                  <a:solidFill>
                    <a:srgbClr val="008000"/>
                  </a:solidFill>
                </a:rPr>
                <a:t>X=X</a:t>
              </a:r>
              <a:r>
                <a:rPr lang="en-US" i="1" baseline="-25000">
                  <a:solidFill>
                    <a:srgbClr val="008000"/>
                  </a:solidFill>
                </a:rPr>
                <a:t>2</a:t>
              </a:r>
              <a:endParaRPr lang="en-US"/>
            </a:p>
          </p:txBody>
        </p:sp>
      </p:grpSp>
      <p:graphicFrame>
        <p:nvGraphicFramePr>
          <p:cNvPr id="217103" name="Object 15"/>
          <p:cNvGraphicFramePr>
            <a:graphicFrameLocks noChangeAspect="1"/>
          </p:cNvGraphicFramePr>
          <p:nvPr/>
        </p:nvGraphicFramePr>
        <p:xfrm>
          <a:off x="2895600" y="5410200"/>
          <a:ext cx="139065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838080" imgH="431640" progId="Equation.3">
                  <p:embed/>
                </p:oleObj>
              </mc:Choice>
              <mc:Fallback>
                <p:oleObj name="Equation" r:id="rId3" imgW="838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410200"/>
                        <a:ext cx="1390650" cy="7127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104" name="Rectangle 16"/>
          <p:cNvSpPr>
            <a:spLocks noChangeArrowheads="1"/>
          </p:cNvSpPr>
          <p:nvPr/>
        </p:nvSpPr>
        <p:spPr bwMode="auto">
          <a:xfrm>
            <a:off x="6400800" y="3097213"/>
            <a:ext cx="3733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400" b="1" u="sng">
                <a:solidFill>
                  <a:srgbClr val="A50021"/>
                </a:solidFill>
              </a:rPr>
              <a:t>Mole Balance on CSTR-2</a:t>
            </a:r>
            <a:endParaRPr lang="en-US">
              <a:solidFill>
                <a:srgbClr val="A50021"/>
              </a:solidFill>
            </a:endParaRPr>
          </a:p>
        </p:txBody>
      </p:sp>
      <p:graphicFrame>
        <p:nvGraphicFramePr>
          <p:cNvPr id="217105" name="Object 17"/>
          <p:cNvGraphicFramePr>
            <a:graphicFrameLocks noChangeAspect="1"/>
          </p:cNvGraphicFramePr>
          <p:nvPr/>
        </p:nvGraphicFramePr>
        <p:xfrm>
          <a:off x="1905000" y="3760789"/>
          <a:ext cx="3328988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2006280" imgH="457200" progId="Equation.3">
                  <p:embed/>
                </p:oleObj>
              </mc:Choice>
              <mc:Fallback>
                <p:oleObj name="Equation" r:id="rId5" imgW="2006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760789"/>
                        <a:ext cx="3328988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06" name="Object 18"/>
          <p:cNvGraphicFramePr>
            <a:graphicFrameLocks noChangeAspect="1"/>
          </p:cNvGraphicFramePr>
          <p:nvPr/>
        </p:nvGraphicFramePr>
        <p:xfrm>
          <a:off x="1828800" y="4598989"/>
          <a:ext cx="28019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1688760" imgH="431640" progId="Equation.3">
                  <p:embed/>
                </p:oleObj>
              </mc:Choice>
              <mc:Fallback>
                <p:oleObj name="Equation" r:id="rId7" imgW="1688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598989"/>
                        <a:ext cx="2801938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07" name="Object 19"/>
          <p:cNvGraphicFramePr>
            <a:graphicFrameLocks noChangeAspect="1"/>
          </p:cNvGraphicFramePr>
          <p:nvPr/>
        </p:nvGraphicFramePr>
        <p:xfrm>
          <a:off x="6445250" y="3657600"/>
          <a:ext cx="3392488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9" imgW="2044440" imgH="457200" progId="Equation.3">
                  <p:embed/>
                </p:oleObj>
              </mc:Choice>
              <mc:Fallback>
                <p:oleObj name="Equation" r:id="rId9" imgW="2044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3657600"/>
                        <a:ext cx="3392488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08" name="Object 20"/>
          <p:cNvGraphicFramePr>
            <a:graphicFrameLocks noChangeAspect="1"/>
          </p:cNvGraphicFramePr>
          <p:nvPr/>
        </p:nvGraphicFramePr>
        <p:xfrm>
          <a:off x="6477000" y="4419600"/>
          <a:ext cx="286543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11" imgW="1726920" imgH="431640" progId="Equation.3">
                  <p:embed/>
                </p:oleObj>
              </mc:Choice>
              <mc:Fallback>
                <p:oleObj name="Equation" r:id="rId11" imgW="1726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419600"/>
                        <a:ext cx="2865438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09" name="Object 21"/>
          <p:cNvGraphicFramePr>
            <a:graphicFrameLocks noChangeAspect="1"/>
          </p:cNvGraphicFramePr>
          <p:nvPr/>
        </p:nvGraphicFramePr>
        <p:xfrm>
          <a:off x="7467600" y="5154614"/>
          <a:ext cx="147478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13" imgW="888840" imgH="431640" progId="Equation.3">
                  <p:embed/>
                </p:oleObj>
              </mc:Choice>
              <mc:Fallback>
                <p:oleObj name="Equation" r:id="rId13" imgW="888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154614"/>
                        <a:ext cx="1474788" cy="7127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10" name="Object 22"/>
          <p:cNvGraphicFramePr>
            <a:graphicFrameLocks noChangeAspect="1"/>
          </p:cNvGraphicFramePr>
          <p:nvPr/>
        </p:nvGraphicFramePr>
        <p:xfrm>
          <a:off x="7010400" y="5992814"/>
          <a:ext cx="246538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15" imgW="1485720" imgH="431640" progId="Equation.3">
                  <p:embed/>
                </p:oleObj>
              </mc:Choice>
              <mc:Fallback>
                <p:oleObj name="Equation" r:id="rId15" imgW="1485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992814"/>
                        <a:ext cx="2465388" cy="712787"/>
                      </a:xfrm>
                      <a:prstGeom prst="rect">
                        <a:avLst/>
                      </a:prstGeom>
                      <a:noFill/>
                      <a:ln w="38100" cmpd="dbl">
                        <a:solidFill>
                          <a:srgbClr val="8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7111" name="Group 23"/>
          <p:cNvGrpSpPr>
            <a:grpSpLocks/>
          </p:cNvGrpSpPr>
          <p:nvPr/>
        </p:nvGrpSpPr>
        <p:grpSpPr bwMode="auto">
          <a:xfrm>
            <a:off x="4324351" y="1752603"/>
            <a:ext cx="3819525" cy="488951"/>
            <a:chOff x="1764" y="1104"/>
            <a:chExt cx="2406" cy="308"/>
          </a:xfrm>
        </p:grpSpPr>
        <p:sp>
          <p:nvSpPr>
            <p:cNvPr id="217112" name="Text Box 24"/>
            <p:cNvSpPr txBox="1">
              <a:spLocks noChangeArrowheads="1"/>
            </p:cNvSpPr>
            <p:nvPr/>
          </p:nvSpPr>
          <p:spPr bwMode="auto">
            <a:xfrm>
              <a:off x="1764" y="1104"/>
              <a:ext cx="55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V</a:t>
              </a:r>
              <a:r>
                <a:rPr lang="en-US" sz="2400" b="1" baseline="-25000">
                  <a:solidFill>
                    <a:schemeClr val="bg1"/>
                  </a:solidFill>
                </a:rPr>
                <a:t>1 ; </a:t>
              </a:r>
              <a:r>
                <a:rPr lang="en-US" sz="2400" b="1" i="1">
                  <a:solidFill>
                    <a:schemeClr val="bg1"/>
                  </a:solidFill>
                </a:rPr>
                <a:t>k</a:t>
              </a:r>
              <a:r>
                <a:rPr lang="en-US" sz="2400" b="1" i="1" baseline="-25000">
                  <a:solidFill>
                    <a:schemeClr val="bg1"/>
                  </a:solidFill>
                </a:rPr>
                <a:t>1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217113" name="Text Box 25"/>
            <p:cNvSpPr txBox="1">
              <a:spLocks noChangeArrowheads="1"/>
            </p:cNvSpPr>
            <p:nvPr/>
          </p:nvSpPr>
          <p:spPr bwMode="auto">
            <a:xfrm>
              <a:off x="3591" y="1121"/>
              <a:ext cx="57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V</a:t>
              </a:r>
              <a:r>
                <a:rPr lang="en-US" sz="2400" b="1" baseline="-25000">
                  <a:solidFill>
                    <a:schemeClr val="bg1"/>
                  </a:solidFill>
                </a:rPr>
                <a:t>2 ;  </a:t>
              </a:r>
              <a:r>
                <a:rPr lang="en-US" sz="2400" b="1" i="1">
                  <a:solidFill>
                    <a:schemeClr val="bg1"/>
                  </a:solidFill>
                </a:rPr>
                <a:t>k</a:t>
              </a:r>
              <a:r>
                <a:rPr lang="en-US" sz="2400" b="1" i="1" baseline="-25000">
                  <a:solidFill>
                    <a:schemeClr val="bg1"/>
                  </a:solidFill>
                </a:rPr>
                <a:t>2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</p:grpSp>
      <p:sp>
        <p:nvSpPr>
          <p:cNvPr id="217114" name="Text Box 26"/>
          <p:cNvSpPr txBox="1">
            <a:spLocks noChangeArrowheads="1"/>
          </p:cNvSpPr>
          <p:nvPr/>
        </p:nvSpPr>
        <p:spPr bwMode="auto">
          <a:xfrm>
            <a:off x="3684618" y="2667000"/>
            <a:ext cx="4481483" cy="40011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Liquid-phase (</a:t>
            </a:r>
            <a:r>
              <a:rPr lang="en-US" sz="2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v = v</a:t>
            </a:r>
            <a:r>
              <a:rPr lang="en-US" sz="20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), first-order reaction</a:t>
            </a:r>
          </a:p>
        </p:txBody>
      </p:sp>
      <p:sp>
        <p:nvSpPr>
          <p:cNvPr id="217115" name="Line 27"/>
          <p:cNvSpPr>
            <a:spLocks noChangeShapeType="1"/>
          </p:cNvSpPr>
          <p:nvPr/>
        </p:nvSpPr>
        <p:spPr bwMode="auto">
          <a:xfrm>
            <a:off x="1524000" y="609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7256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r>
              <a:rPr lang="en-US" sz="36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n-Equal Sized CSTR in series</a:t>
            </a:r>
          </a:p>
        </p:txBody>
      </p:sp>
      <p:grpSp>
        <p:nvGrpSpPr>
          <p:cNvPr id="218115" name="Group 3"/>
          <p:cNvGrpSpPr>
            <a:grpSpLocks/>
          </p:cNvGrpSpPr>
          <p:nvPr/>
        </p:nvGrpSpPr>
        <p:grpSpPr bwMode="auto">
          <a:xfrm>
            <a:off x="1524000" y="609600"/>
            <a:ext cx="8318500" cy="1792288"/>
            <a:chOff x="0" y="384"/>
            <a:chExt cx="5240" cy="1129"/>
          </a:xfrm>
        </p:grpSpPr>
        <p:grpSp>
          <p:nvGrpSpPr>
            <p:cNvPr id="218116" name="Group 4"/>
            <p:cNvGrpSpPr>
              <a:grpSpLocks/>
            </p:cNvGrpSpPr>
            <p:nvPr/>
          </p:nvGrpSpPr>
          <p:grpSpPr bwMode="auto">
            <a:xfrm>
              <a:off x="432" y="816"/>
              <a:ext cx="432" cy="697"/>
              <a:chOff x="1091" y="743"/>
              <a:chExt cx="764" cy="925"/>
            </a:xfrm>
          </p:grpSpPr>
          <p:sp>
            <p:nvSpPr>
              <p:cNvPr id="218117" name="AutoShape 5"/>
              <p:cNvSpPr>
                <a:spLocks noChangeArrowheads="1"/>
              </p:cNvSpPr>
              <p:nvPr/>
            </p:nvSpPr>
            <p:spPr bwMode="auto">
              <a:xfrm>
                <a:off x="1091" y="887"/>
                <a:ext cx="764" cy="781"/>
              </a:xfrm>
              <a:prstGeom prst="flowChartMagneticDisk">
                <a:avLst/>
              </a:prstGeom>
              <a:gradFill rotWithShape="0">
                <a:gsLst>
                  <a:gs pos="0">
                    <a:srgbClr val="3366FF">
                      <a:gamma/>
                      <a:shade val="46275"/>
                      <a:invGamma/>
                    </a:srgbClr>
                  </a:gs>
                  <a:gs pos="5000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18118" name="AutoShape 6"/>
              <p:cNvSpPr>
                <a:spLocks noChangeArrowheads="1"/>
              </p:cNvSpPr>
              <p:nvPr/>
            </p:nvSpPr>
            <p:spPr bwMode="auto">
              <a:xfrm>
                <a:off x="1091" y="743"/>
                <a:ext cx="764" cy="898"/>
              </a:xfrm>
              <a:prstGeom prst="can">
                <a:avLst>
                  <a:gd name="adj" fmla="val 236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</p:grpSp>
        <p:sp>
          <p:nvSpPr>
            <p:cNvPr id="218119" name="Freeform 7"/>
            <p:cNvSpPr>
              <a:spLocks/>
            </p:cNvSpPr>
            <p:nvPr/>
          </p:nvSpPr>
          <p:spPr bwMode="auto">
            <a:xfrm>
              <a:off x="0" y="624"/>
              <a:ext cx="550" cy="240"/>
            </a:xfrm>
            <a:custGeom>
              <a:avLst/>
              <a:gdLst>
                <a:gd name="T0" fmla="*/ 0 w 1152"/>
                <a:gd name="T1" fmla="*/ 0 h 288"/>
                <a:gd name="T2" fmla="*/ 1152 w 1152"/>
                <a:gd name="T3" fmla="*/ 0 h 288"/>
                <a:gd name="T4" fmla="*/ 1152 w 1152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2" h="288">
                  <a:moveTo>
                    <a:pt x="0" y="0"/>
                  </a:moveTo>
                  <a:lnTo>
                    <a:pt x="1152" y="0"/>
                  </a:lnTo>
                  <a:lnTo>
                    <a:pt x="1152" y="288"/>
                  </a:lnTo>
                </a:path>
              </a:pathLst>
            </a:custGeom>
            <a:noFill/>
            <a:ln w="127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8120" name="Text Box 8"/>
            <p:cNvSpPr txBox="1">
              <a:spLocks noChangeArrowheads="1"/>
            </p:cNvSpPr>
            <p:nvPr/>
          </p:nvSpPr>
          <p:spPr bwMode="auto">
            <a:xfrm>
              <a:off x="0" y="384"/>
              <a:ext cx="494" cy="6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C</a:t>
              </a:r>
              <a:r>
                <a:rPr lang="en-US" i="1" baseline="-25000"/>
                <a:t>AO</a:t>
              </a:r>
            </a:p>
            <a:p>
              <a:endParaRPr lang="en-US" sz="1000" i="1" baseline="-25000"/>
            </a:p>
            <a:p>
              <a:r>
                <a:rPr lang="en-US" i="1">
                  <a:solidFill>
                    <a:srgbClr val="008000"/>
                  </a:solidFill>
                </a:rPr>
                <a:t>X=0</a:t>
              </a:r>
            </a:p>
            <a:p>
              <a:r>
                <a:rPr lang="en-US" i="1">
                  <a:solidFill>
                    <a:srgbClr val="008000"/>
                  </a:solidFill>
                </a:rPr>
                <a:t>v</a:t>
              </a:r>
              <a:r>
                <a:rPr lang="en-US" i="1" baseline="-25000">
                  <a:solidFill>
                    <a:srgbClr val="008000"/>
                  </a:solidFill>
                </a:rPr>
                <a:t>0</a:t>
              </a:r>
              <a:endParaRPr lang="en-US" i="1"/>
            </a:p>
          </p:txBody>
        </p:sp>
        <p:sp>
          <p:nvSpPr>
            <p:cNvPr id="218121" name="Text Box 9"/>
            <p:cNvSpPr txBox="1">
              <a:spLocks noChangeArrowheads="1"/>
            </p:cNvSpPr>
            <p:nvPr/>
          </p:nvSpPr>
          <p:spPr bwMode="auto">
            <a:xfrm>
              <a:off x="4656" y="816"/>
              <a:ext cx="584" cy="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C</a:t>
              </a:r>
              <a:r>
                <a:rPr lang="en-US" i="1" baseline="-25000"/>
                <a:t>An</a:t>
              </a:r>
            </a:p>
            <a:p>
              <a:endParaRPr lang="en-US" sz="1000" i="1" baseline="-25000"/>
            </a:p>
            <a:p>
              <a:r>
                <a:rPr lang="en-US" i="1">
                  <a:solidFill>
                    <a:srgbClr val="008000"/>
                  </a:solidFill>
                </a:rPr>
                <a:t>X=X</a:t>
              </a:r>
              <a:r>
                <a:rPr lang="en-US" i="1" baseline="-25000">
                  <a:solidFill>
                    <a:srgbClr val="008000"/>
                  </a:solidFill>
                </a:rPr>
                <a:t>n</a:t>
              </a:r>
              <a:endParaRPr lang="en-US"/>
            </a:p>
          </p:txBody>
        </p:sp>
        <p:grpSp>
          <p:nvGrpSpPr>
            <p:cNvPr id="218122" name="Group 10"/>
            <p:cNvGrpSpPr>
              <a:grpSpLocks/>
            </p:cNvGrpSpPr>
            <p:nvPr/>
          </p:nvGrpSpPr>
          <p:grpSpPr bwMode="auto">
            <a:xfrm>
              <a:off x="1056" y="816"/>
              <a:ext cx="432" cy="697"/>
              <a:chOff x="1091" y="743"/>
              <a:chExt cx="764" cy="925"/>
            </a:xfrm>
          </p:grpSpPr>
          <p:sp>
            <p:nvSpPr>
              <p:cNvPr id="218123" name="AutoShape 11"/>
              <p:cNvSpPr>
                <a:spLocks noChangeArrowheads="1"/>
              </p:cNvSpPr>
              <p:nvPr/>
            </p:nvSpPr>
            <p:spPr bwMode="auto">
              <a:xfrm>
                <a:off x="1091" y="887"/>
                <a:ext cx="764" cy="781"/>
              </a:xfrm>
              <a:prstGeom prst="flowChartMagneticDisk">
                <a:avLst/>
              </a:prstGeom>
              <a:gradFill rotWithShape="0">
                <a:gsLst>
                  <a:gs pos="0">
                    <a:srgbClr val="3366FF">
                      <a:gamma/>
                      <a:shade val="46275"/>
                      <a:invGamma/>
                    </a:srgbClr>
                  </a:gs>
                  <a:gs pos="5000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18124" name="AutoShape 12"/>
              <p:cNvSpPr>
                <a:spLocks noChangeArrowheads="1"/>
              </p:cNvSpPr>
              <p:nvPr/>
            </p:nvSpPr>
            <p:spPr bwMode="auto">
              <a:xfrm>
                <a:off x="1091" y="743"/>
                <a:ext cx="764" cy="898"/>
              </a:xfrm>
              <a:prstGeom prst="can">
                <a:avLst>
                  <a:gd name="adj" fmla="val 236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</p:grpSp>
        <p:grpSp>
          <p:nvGrpSpPr>
            <p:cNvPr id="218125" name="Group 13"/>
            <p:cNvGrpSpPr>
              <a:grpSpLocks/>
            </p:cNvGrpSpPr>
            <p:nvPr/>
          </p:nvGrpSpPr>
          <p:grpSpPr bwMode="auto">
            <a:xfrm>
              <a:off x="1728" y="816"/>
              <a:ext cx="432" cy="697"/>
              <a:chOff x="1091" y="743"/>
              <a:chExt cx="764" cy="925"/>
            </a:xfrm>
          </p:grpSpPr>
          <p:sp>
            <p:nvSpPr>
              <p:cNvPr id="218126" name="AutoShape 14"/>
              <p:cNvSpPr>
                <a:spLocks noChangeArrowheads="1"/>
              </p:cNvSpPr>
              <p:nvPr/>
            </p:nvSpPr>
            <p:spPr bwMode="auto">
              <a:xfrm>
                <a:off x="1091" y="887"/>
                <a:ext cx="764" cy="781"/>
              </a:xfrm>
              <a:prstGeom prst="flowChartMagneticDisk">
                <a:avLst/>
              </a:prstGeom>
              <a:gradFill rotWithShape="0">
                <a:gsLst>
                  <a:gs pos="0">
                    <a:srgbClr val="3366FF">
                      <a:gamma/>
                      <a:shade val="46275"/>
                      <a:invGamma/>
                    </a:srgbClr>
                  </a:gs>
                  <a:gs pos="5000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18127" name="AutoShape 15"/>
              <p:cNvSpPr>
                <a:spLocks noChangeArrowheads="1"/>
              </p:cNvSpPr>
              <p:nvPr/>
            </p:nvSpPr>
            <p:spPr bwMode="auto">
              <a:xfrm>
                <a:off x="1091" y="743"/>
                <a:ext cx="764" cy="898"/>
              </a:xfrm>
              <a:prstGeom prst="can">
                <a:avLst>
                  <a:gd name="adj" fmla="val 236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</p:grpSp>
        <p:grpSp>
          <p:nvGrpSpPr>
            <p:cNvPr id="218128" name="Group 16"/>
            <p:cNvGrpSpPr>
              <a:grpSpLocks/>
            </p:cNvGrpSpPr>
            <p:nvPr/>
          </p:nvGrpSpPr>
          <p:grpSpPr bwMode="auto">
            <a:xfrm>
              <a:off x="4176" y="816"/>
              <a:ext cx="432" cy="697"/>
              <a:chOff x="1091" y="743"/>
              <a:chExt cx="764" cy="925"/>
            </a:xfrm>
          </p:grpSpPr>
          <p:sp>
            <p:nvSpPr>
              <p:cNvPr id="218129" name="AutoShape 17"/>
              <p:cNvSpPr>
                <a:spLocks noChangeArrowheads="1"/>
              </p:cNvSpPr>
              <p:nvPr/>
            </p:nvSpPr>
            <p:spPr bwMode="auto">
              <a:xfrm>
                <a:off x="1091" y="887"/>
                <a:ext cx="764" cy="781"/>
              </a:xfrm>
              <a:prstGeom prst="flowChartMagneticDisk">
                <a:avLst/>
              </a:prstGeom>
              <a:gradFill rotWithShape="0">
                <a:gsLst>
                  <a:gs pos="0">
                    <a:srgbClr val="3366FF">
                      <a:gamma/>
                      <a:shade val="46275"/>
                      <a:invGamma/>
                    </a:srgbClr>
                  </a:gs>
                  <a:gs pos="5000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18130" name="AutoShape 18"/>
              <p:cNvSpPr>
                <a:spLocks noChangeArrowheads="1"/>
              </p:cNvSpPr>
              <p:nvPr/>
            </p:nvSpPr>
            <p:spPr bwMode="auto">
              <a:xfrm>
                <a:off x="1091" y="743"/>
                <a:ext cx="764" cy="898"/>
              </a:xfrm>
              <a:prstGeom prst="can">
                <a:avLst>
                  <a:gd name="adj" fmla="val 236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</p:grpSp>
        <p:grpSp>
          <p:nvGrpSpPr>
            <p:cNvPr id="218131" name="Group 19"/>
            <p:cNvGrpSpPr>
              <a:grpSpLocks/>
            </p:cNvGrpSpPr>
            <p:nvPr/>
          </p:nvGrpSpPr>
          <p:grpSpPr bwMode="auto">
            <a:xfrm>
              <a:off x="2352" y="816"/>
              <a:ext cx="432" cy="697"/>
              <a:chOff x="1091" y="743"/>
              <a:chExt cx="764" cy="925"/>
            </a:xfrm>
          </p:grpSpPr>
          <p:sp>
            <p:nvSpPr>
              <p:cNvPr id="218132" name="AutoShape 20"/>
              <p:cNvSpPr>
                <a:spLocks noChangeArrowheads="1"/>
              </p:cNvSpPr>
              <p:nvPr/>
            </p:nvSpPr>
            <p:spPr bwMode="auto">
              <a:xfrm>
                <a:off x="1091" y="887"/>
                <a:ext cx="764" cy="781"/>
              </a:xfrm>
              <a:prstGeom prst="flowChartMagneticDisk">
                <a:avLst/>
              </a:prstGeom>
              <a:gradFill rotWithShape="0">
                <a:gsLst>
                  <a:gs pos="0">
                    <a:srgbClr val="3366FF">
                      <a:gamma/>
                      <a:shade val="46275"/>
                      <a:invGamma/>
                    </a:srgbClr>
                  </a:gs>
                  <a:gs pos="5000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18133" name="AutoShape 21"/>
              <p:cNvSpPr>
                <a:spLocks noChangeArrowheads="1"/>
              </p:cNvSpPr>
              <p:nvPr/>
            </p:nvSpPr>
            <p:spPr bwMode="auto">
              <a:xfrm>
                <a:off x="1091" y="743"/>
                <a:ext cx="764" cy="898"/>
              </a:xfrm>
              <a:prstGeom prst="can">
                <a:avLst>
                  <a:gd name="adj" fmla="val 236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</p:grpSp>
        <p:sp>
          <p:nvSpPr>
            <p:cNvPr id="218134" name="Freeform 22"/>
            <p:cNvSpPr>
              <a:spLocks/>
            </p:cNvSpPr>
            <p:nvPr/>
          </p:nvSpPr>
          <p:spPr bwMode="auto">
            <a:xfrm>
              <a:off x="864" y="624"/>
              <a:ext cx="336" cy="480"/>
            </a:xfrm>
            <a:custGeom>
              <a:avLst/>
              <a:gdLst>
                <a:gd name="T0" fmla="*/ 0 w 336"/>
                <a:gd name="T1" fmla="*/ 480 h 480"/>
                <a:gd name="T2" fmla="*/ 96 w 336"/>
                <a:gd name="T3" fmla="*/ 480 h 480"/>
                <a:gd name="T4" fmla="*/ 96 w 336"/>
                <a:gd name="T5" fmla="*/ 0 h 480"/>
                <a:gd name="T6" fmla="*/ 336 w 336"/>
                <a:gd name="T7" fmla="*/ 0 h 480"/>
                <a:gd name="T8" fmla="*/ 336 w 336"/>
                <a:gd name="T9" fmla="*/ 24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6" h="480">
                  <a:moveTo>
                    <a:pt x="0" y="480"/>
                  </a:moveTo>
                  <a:lnTo>
                    <a:pt x="96" y="480"/>
                  </a:lnTo>
                  <a:lnTo>
                    <a:pt x="96" y="0"/>
                  </a:lnTo>
                  <a:lnTo>
                    <a:pt x="336" y="0"/>
                  </a:lnTo>
                  <a:lnTo>
                    <a:pt x="336" y="240"/>
                  </a:lnTo>
                </a:path>
              </a:pathLst>
            </a:custGeom>
            <a:noFill/>
            <a:ln w="127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8135" name="Freeform 23"/>
            <p:cNvSpPr>
              <a:spLocks/>
            </p:cNvSpPr>
            <p:nvPr/>
          </p:nvSpPr>
          <p:spPr bwMode="auto">
            <a:xfrm>
              <a:off x="1488" y="624"/>
              <a:ext cx="336" cy="480"/>
            </a:xfrm>
            <a:custGeom>
              <a:avLst/>
              <a:gdLst>
                <a:gd name="T0" fmla="*/ 0 w 336"/>
                <a:gd name="T1" fmla="*/ 480 h 480"/>
                <a:gd name="T2" fmla="*/ 96 w 336"/>
                <a:gd name="T3" fmla="*/ 480 h 480"/>
                <a:gd name="T4" fmla="*/ 96 w 336"/>
                <a:gd name="T5" fmla="*/ 0 h 480"/>
                <a:gd name="T6" fmla="*/ 336 w 336"/>
                <a:gd name="T7" fmla="*/ 0 h 480"/>
                <a:gd name="T8" fmla="*/ 336 w 336"/>
                <a:gd name="T9" fmla="*/ 24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6" h="480">
                  <a:moveTo>
                    <a:pt x="0" y="480"/>
                  </a:moveTo>
                  <a:lnTo>
                    <a:pt x="96" y="480"/>
                  </a:lnTo>
                  <a:lnTo>
                    <a:pt x="96" y="0"/>
                  </a:lnTo>
                  <a:lnTo>
                    <a:pt x="336" y="0"/>
                  </a:lnTo>
                  <a:lnTo>
                    <a:pt x="336" y="240"/>
                  </a:lnTo>
                </a:path>
              </a:pathLst>
            </a:custGeom>
            <a:noFill/>
            <a:ln w="127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8136" name="Freeform 24"/>
            <p:cNvSpPr>
              <a:spLocks/>
            </p:cNvSpPr>
            <p:nvPr/>
          </p:nvSpPr>
          <p:spPr bwMode="auto">
            <a:xfrm>
              <a:off x="2160" y="672"/>
              <a:ext cx="336" cy="480"/>
            </a:xfrm>
            <a:custGeom>
              <a:avLst/>
              <a:gdLst>
                <a:gd name="T0" fmla="*/ 0 w 336"/>
                <a:gd name="T1" fmla="*/ 480 h 480"/>
                <a:gd name="T2" fmla="*/ 96 w 336"/>
                <a:gd name="T3" fmla="*/ 480 h 480"/>
                <a:gd name="T4" fmla="*/ 96 w 336"/>
                <a:gd name="T5" fmla="*/ 0 h 480"/>
                <a:gd name="T6" fmla="*/ 336 w 336"/>
                <a:gd name="T7" fmla="*/ 0 h 480"/>
                <a:gd name="T8" fmla="*/ 336 w 336"/>
                <a:gd name="T9" fmla="*/ 24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6" h="480">
                  <a:moveTo>
                    <a:pt x="0" y="480"/>
                  </a:moveTo>
                  <a:lnTo>
                    <a:pt x="96" y="480"/>
                  </a:lnTo>
                  <a:lnTo>
                    <a:pt x="96" y="0"/>
                  </a:lnTo>
                  <a:lnTo>
                    <a:pt x="336" y="0"/>
                  </a:lnTo>
                  <a:lnTo>
                    <a:pt x="336" y="240"/>
                  </a:lnTo>
                </a:path>
              </a:pathLst>
            </a:custGeom>
            <a:noFill/>
            <a:ln w="127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8137" name="Line 25"/>
            <p:cNvSpPr>
              <a:spLocks noChangeShapeType="1"/>
            </p:cNvSpPr>
            <p:nvPr/>
          </p:nvSpPr>
          <p:spPr bwMode="auto">
            <a:xfrm>
              <a:off x="4608" y="1056"/>
              <a:ext cx="432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8138" name="Freeform 26"/>
            <p:cNvSpPr>
              <a:spLocks/>
            </p:cNvSpPr>
            <p:nvPr/>
          </p:nvSpPr>
          <p:spPr bwMode="auto">
            <a:xfrm>
              <a:off x="3936" y="672"/>
              <a:ext cx="336" cy="480"/>
            </a:xfrm>
            <a:custGeom>
              <a:avLst/>
              <a:gdLst>
                <a:gd name="T0" fmla="*/ 0 w 336"/>
                <a:gd name="T1" fmla="*/ 480 h 480"/>
                <a:gd name="T2" fmla="*/ 96 w 336"/>
                <a:gd name="T3" fmla="*/ 480 h 480"/>
                <a:gd name="T4" fmla="*/ 96 w 336"/>
                <a:gd name="T5" fmla="*/ 0 h 480"/>
                <a:gd name="T6" fmla="*/ 336 w 336"/>
                <a:gd name="T7" fmla="*/ 0 h 480"/>
                <a:gd name="T8" fmla="*/ 336 w 336"/>
                <a:gd name="T9" fmla="*/ 24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6" h="480">
                  <a:moveTo>
                    <a:pt x="0" y="480"/>
                  </a:moveTo>
                  <a:lnTo>
                    <a:pt x="96" y="480"/>
                  </a:lnTo>
                  <a:lnTo>
                    <a:pt x="96" y="0"/>
                  </a:lnTo>
                  <a:lnTo>
                    <a:pt x="336" y="0"/>
                  </a:lnTo>
                  <a:lnTo>
                    <a:pt x="336" y="24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dash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218139" name="Text Box 27"/>
            <p:cNvSpPr txBox="1">
              <a:spLocks noChangeArrowheads="1"/>
            </p:cNvSpPr>
            <p:nvPr/>
          </p:nvSpPr>
          <p:spPr bwMode="auto">
            <a:xfrm>
              <a:off x="3648" y="912"/>
              <a:ext cx="584" cy="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C</a:t>
              </a:r>
              <a:r>
                <a:rPr lang="en-US" i="1" baseline="-25000"/>
                <a:t>A n-1</a:t>
              </a:r>
            </a:p>
            <a:p>
              <a:endParaRPr lang="en-US" sz="1000" i="1" baseline="-25000"/>
            </a:p>
            <a:p>
              <a:r>
                <a:rPr lang="en-US" i="1">
                  <a:solidFill>
                    <a:srgbClr val="008000"/>
                  </a:solidFill>
                </a:rPr>
                <a:t>X=X</a:t>
              </a:r>
              <a:r>
                <a:rPr lang="en-US" i="1" baseline="-25000">
                  <a:solidFill>
                    <a:srgbClr val="008000"/>
                  </a:solidFill>
                </a:rPr>
                <a:t>n-1</a:t>
              </a:r>
              <a:endParaRPr lang="en-US"/>
            </a:p>
          </p:txBody>
        </p:sp>
        <p:sp>
          <p:nvSpPr>
            <p:cNvPr id="218140" name="Text Box 28"/>
            <p:cNvSpPr txBox="1">
              <a:spLocks noChangeArrowheads="1"/>
            </p:cNvSpPr>
            <p:nvPr/>
          </p:nvSpPr>
          <p:spPr bwMode="auto">
            <a:xfrm>
              <a:off x="548" y="1152"/>
              <a:ext cx="2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V</a:t>
              </a:r>
              <a:endParaRPr lang="en-US" sz="2400"/>
            </a:p>
          </p:txBody>
        </p:sp>
        <p:sp>
          <p:nvSpPr>
            <p:cNvPr id="218141" name="Text Box 29"/>
            <p:cNvSpPr txBox="1">
              <a:spLocks noChangeArrowheads="1"/>
            </p:cNvSpPr>
            <p:nvPr/>
          </p:nvSpPr>
          <p:spPr bwMode="auto">
            <a:xfrm>
              <a:off x="1172" y="1152"/>
              <a:ext cx="2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V</a:t>
              </a:r>
              <a:endParaRPr lang="en-US" sz="2400"/>
            </a:p>
          </p:txBody>
        </p:sp>
        <p:sp>
          <p:nvSpPr>
            <p:cNvPr id="218142" name="Text Box 30"/>
            <p:cNvSpPr txBox="1">
              <a:spLocks noChangeArrowheads="1"/>
            </p:cNvSpPr>
            <p:nvPr/>
          </p:nvSpPr>
          <p:spPr bwMode="auto">
            <a:xfrm>
              <a:off x="4292" y="1152"/>
              <a:ext cx="2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V</a:t>
              </a:r>
              <a:endParaRPr lang="en-US" sz="2400"/>
            </a:p>
          </p:txBody>
        </p:sp>
        <p:sp>
          <p:nvSpPr>
            <p:cNvPr id="218143" name="Text Box 31"/>
            <p:cNvSpPr txBox="1">
              <a:spLocks noChangeArrowheads="1"/>
            </p:cNvSpPr>
            <p:nvPr/>
          </p:nvSpPr>
          <p:spPr bwMode="auto">
            <a:xfrm>
              <a:off x="1844" y="1152"/>
              <a:ext cx="2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V</a:t>
              </a:r>
              <a:endParaRPr lang="en-US" sz="2400"/>
            </a:p>
          </p:txBody>
        </p:sp>
        <p:sp>
          <p:nvSpPr>
            <p:cNvPr id="218144" name="Text Box 32"/>
            <p:cNvSpPr txBox="1">
              <a:spLocks noChangeArrowheads="1"/>
            </p:cNvSpPr>
            <p:nvPr/>
          </p:nvSpPr>
          <p:spPr bwMode="auto">
            <a:xfrm>
              <a:off x="2468" y="1152"/>
              <a:ext cx="2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</a:rPr>
                <a:t>V</a:t>
              </a:r>
              <a:endParaRPr lang="en-US" sz="2400"/>
            </a:p>
          </p:txBody>
        </p:sp>
      </p:grpSp>
      <p:grpSp>
        <p:nvGrpSpPr>
          <p:cNvPr id="218145" name="Group 33"/>
          <p:cNvGrpSpPr>
            <a:grpSpLocks/>
          </p:cNvGrpSpPr>
          <p:nvPr/>
        </p:nvGrpSpPr>
        <p:grpSpPr bwMode="auto">
          <a:xfrm>
            <a:off x="1981200" y="3810000"/>
            <a:ext cx="5200650" cy="788988"/>
            <a:chOff x="288" y="2400"/>
            <a:chExt cx="3276" cy="497"/>
          </a:xfrm>
        </p:grpSpPr>
        <p:graphicFrame>
          <p:nvGraphicFramePr>
            <p:cNvPr id="218146" name="Object 34"/>
            <p:cNvGraphicFramePr>
              <a:graphicFrameLocks noChangeAspect="1"/>
            </p:cNvGraphicFramePr>
            <p:nvPr/>
          </p:nvGraphicFramePr>
          <p:xfrm>
            <a:off x="288" y="2400"/>
            <a:ext cx="910" cy="4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Equation" r:id="rId3" imgW="787320" imgH="431640" progId="Equation.3">
                    <p:embed/>
                  </p:oleObj>
                </mc:Choice>
                <mc:Fallback>
                  <p:oleObj name="Equation" r:id="rId3" imgW="78732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2400"/>
                          <a:ext cx="910" cy="497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147" name="Object 35"/>
            <p:cNvGraphicFramePr>
              <a:graphicFrameLocks noChangeAspect="1"/>
            </p:cNvGraphicFramePr>
            <p:nvPr/>
          </p:nvGraphicFramePr>
          <p:xfrm>
            <a:off x="1440" y="2400"/>
            <a:ext cx="937" cy="4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Equation" r:id="rId5" imgW="812520" imgH="431640" progId="Equation.3">
                    <p:embed/>
                  </p:oleObj>
                </mc:Choice>
                <mc:Fallback>
                  <p:oleObj name="Equation" r:id="rId5" imgW="81252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400"/>
                          <a:ext cx="937" cy="497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148" name="Object 36"/>
            <p:cNvGraphicFramePr>
              <a:graphicFrameLocks noChangeAspect="1"/>
            </p:cNvGraphicFramePr>
            <p:nvPr/>
          </p:nvGraphicFramePr>
          <p:xfrm>
            <a:off x="2640" y="2400"/>
            <a:ext cx="924" cy="4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Equation" r:id="rId7" imgW="799920" imgH="431640" progId="Equation.3">
                    <p:embed/>
                  </p:oleObj>
                </mc:Choice>
                <mc:Fallback>
                  <p:oleObj name="Equation" r:id="rId7" imgW="79992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400"/>
                          <a:ext cx="924" cy="497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8149" name="Object 37"/>
          <p:cNvGraphicFramePr>
            <a:graphicFrameLocks noChangeAspect="1"/>
          </p:cNvGraphicFramePr>
          <p:nvPr/>
        </p:nvGraphicFramePr>
        <p:xfrm>
          <a:off x="8458200" y="3810000"/>
          <a:ext cx="146685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9" imgW="799920" imgH="431640" progId="Equation.3">
                  <p:embed/>
                </p:oleObj>
              </mc:Choice>
              <mc:Fallback>
                <p:oleObj name="Equation" r:id="rId9" imgW="799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3810000"/>
                        <a:ext cx="1466850" cy="7889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50" name="Object 38"/>
          <p:cNvGraphicFramePr>
            <a:graphicFrameLocks noChangeAspect="1"/>
          </p:cNvGraphicFramePr>
          <p:nvPr/>
        </p:nvGraphicFramePr>
        <p:xfrm>
          <a:off x="4489450" y="5181601"/>
          <a:ext cx="2757488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11" imgW="965160" imgH="431640" progId="Equation.3">
                  <p:embed/>
                </p:oleObj>
              </mc:Choice>
              <mc:Fallback>
                <p:oleObj name="Equation" r:id="rId11" imgW="965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5181601"/>
                        <a:ext cx="2757488" cy="12303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8151" name="Group 39"/>
          <p:cNvGrpSpPr>
            <a:grpSpLocks/>
          </p:cNvGrpSpPr>
          <p:nvPr/>
        </p:nvGrpSpPr>
        <p:grpSpPr bwMode="auto">
          <a:xfrm>
            <a:off x="3276600" y="2667002"/>
            <a:ext cx="7037388" cy="906463"/>
            <a:chOff x="1104" y="1680"/>
            <a:chExt cx="4433" cy="571"/>
          </a:xfrm>
        </p:grpSpPr>
        <p:graphicFrame>
          <p:nvGraphicFramePr>
            <p:cNvPr id="218152" name="Object 40"/>
            <p:cNvGraphicFramePr>
              <a:graphicFrameLocks noChangeAspect="1"/>
            </p:cNvGraphicFramePr>
            <p:nvPr/>
          </p:nvGraphicFramePr>
          <p:xfrm>
            <a:off x="1104" y="1680"/>
            <a:ext cx="484" cy="4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Equation" r:id="rId13" imgW="419040" imgH="431640" progId="Equation.3">
                    <p:embed/>
                  </p:oleObj>
                </mc:Choice>
                <mc:Fallback>
                  <p:oleObj name="Equation" r:id="rId13" imgW="419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680"/>
                          <a:ext cx="484" cy="4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8153" name="Text Box 41"/>
            <p:cNvSpPr txBox="1">
              <a:spLocks noChangeArrowheads="1"/>
            </p:cNvSpPr>
            <p:nvPr/>
          </p:nvSpPr>
          <p:spPr bwMode="auto">
            <a:xfrm>
              <a:off x="1912" y="1728"/>
              <a:ext cx="362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/>
                <a:t>All CSTR’s are operated at same temperature</a:t>
              </a:r>
            </a:p>
            <a:p>
              <a:pPr algn="ctr"/>
              <a:r>
                <a:rPr lang="en-US" sz="2400">
                  <a:sym typeface="Symbol" panose="05050102010706020507" pitchFamily="18" charset="2"/>
                </a:rPr>
                <a:t>[</a:t>
              </a:r>
              <a:r>
                <a:rPr lang="en-US" sz="2000">
                  <a:solidFill>
                    <a:srgbClr val="A50021"/>
                  </a:solidFill>
                  <a:sym typeface="Symbol" panose="05050102010706020507" pitchFamily="18" charset="2"/>
                </a:rPr>
                <a:t> </a:t>
              </a:r>
              <a:r>
                <a:rPr lang="en-US" sz="2000" i="1">
                  <a:solidFill>
                    <a:srgbClr val="A50021"/>
                  </a:solidFill>
                  <a:sym typeface="Symbol" panose="05050102010706020507" pitchFamily="18" charset="2"/>
                </a:rPr>
                <a:t>k</a:t>
              </a:r>
              <a:r>
                <a:rPr lang="en-US" sz="2000">
                  <a:solidFill>
                    <a:srgbClr val="A50021"/>
                  </a:solidFill>
                  <a:sym typeface="Symbol" panose="05050102010706020507" pitchFamily="18" charset="2"/>
                </a:rPr>
                <a:t> is same in all reactors</a:t>
              </a:r>
              <a:r>
                <a:rPr lang="en-US" sz="2400">
                  <a:sym typeface="Symbol" panose="05050102010706020507" pitchFamily="18" charset="2"/>
                </a:rPr>
                <a:t>]</a:t>
              </a:r>
              <a:endParaRPr lang="en-US" sz="2400"/>
            </a:p>
          </p:txBody>
        </p:sp>
      </p:grpSp>
      <p:sp>
        <p:nvSpPr>
          <p:cNvPr id="218154" name="Line 42"/>
          <p:cNvSpPr>
            <a:spLocks noChangeShapeType="1"/>
          </p:cNvSpPr>
          <p:nvPr/>
        </p:nvSpPr>
        <p:spPr bwMode="auto">
          <a:xfrm>
            <a:off x="1524000" y="609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150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1256</Words>
  <Application>Microsoft Office PowerPoint</Application>
  <PresentationFormat>Custom</PresentationFormat>
  <Paragraphs>253</Paragraphs>
  <Slides>36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Equation</vt:lpstr>
      <vt:lpstr>PowerPoint Presentation</vt:lpstr>
      <vt:lpstr>PowerPoint Presentation</vt:lpstr>
      <vt:lpstr>General Algorithm for Solving Isothermal Reactor Problems</vt:lpstr>
      <vt:lpstr>General Algorithm for Solving Isothermal Reactor Problems</vt:lpstr>
      <vt:lpstr>Class Problem-4</vt:lpstr>
      <vt:lpstr>CSTR-in-series:  Introduction to Damkohler Number</vt:lpstr>
      <vt:lpstr>Damkohler Number (Da)</vt:lpstr>
      <vt:lpstr>CSTR in series</vt:lpstr>
      <vt:lpstr>n-Equal Sized CSTR in series</vt:lpstr>
      <vt:lpstr>n-Equal Sized CSTR in series</vt:lpstr>
      <vt:lpstr>n-Equal Sized CSTR in Parallel</vt:lpstr>
      <vt:lpstr>‘n’ Equal-sized CSTRs - Which is a better configuration?  Parallel or Series</vt:lpstr>
      <vt:lpstr>Revisiting Packed Bed Reactors</vt:lpstr>
      <vt:lpstr>Solid Catalyzed Reactions</vt:lpstr>
      <vt:lpstr>General Mole Balance for Packed Bed Reactors</vt:lpstr>
      <vt:lpstr>Pressure Drop in Packed Bed Reactors</vt:lpstr>
      <vt:lpstr>Relationship between concentration and pressure</vt:lpstr>
      <vt:lpstr>Relationship between concentration and pressure</vt:lpstr>
      <vt:lpstr>Pressure Drop in  an Isothermal PBR – Our Approach</vt:lpstr>
      <vt:lpstr>Pressure Drop in Packed Bed Reactors</vt:lpstr>
      <vt:lpstr>Pressure Drop in Packed Bed Reactors</vt:lpstr>
      <vt:lpstr>PowerPoint Presentation</vt:lpstr>
      <vt:lpstr>Evaluating terms in Ergun equation</vt:lpstr>
      <vt:lpstr>Pressure Drop in PBR – Simplified functional form</vt:lpstr>
      <vt:lpstr>Pressure Drop in  an Isothermal PBR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amazzon</cp:lastModifiedBy>
  <cp:revision>18</cp:revision>
  <dcterms:created xsi:type="dcterms:W3CDTF">2018-12-03T12:03:58Z</dcterms:created>
  <dcterms:modified xsi:type="dcterms:W3CDTF">2018-12-03T21:19:55Z</dcterms:modified>
</cp:coreProperties>
</file>